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6" r:id="rId10"/>
    <p:sldId id="264" r:id="rId11"/>
  </p:sldIdLst>
  <p:sldSz cx="18288000" cy="10287000"/>
  <p:notesSz cx="6858000" cy="9144000"/>
  <p:embeddedFontLst>
    <p:embeddedFont>
      <p:font typeface="Kelin Eator" panose="020B0604020202020204" charset="0"/>
      <p:regular r:id="rId13"/>
    </p:embeddedFont>
    <p:embeddedFont>
      <p:font typeface="League Spartan" panose="020B0604020202020204" charset="0"/>
      <p:regular r:id="rId14"/>
    </p:embeddedFont>
    <p:embeddedFont>
      <p:font typeface="Times New Roman Bold" panose="02020803070505020304" pitchFamily="18" charset="0"/>
      <p:regular r:id="rId15"/>
      <p:bold r:id="rId1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60" d="100"/>
          <a:sy n="60" d="100"/>
        </p:scale>
        <p:origin x="138" y="45"/>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viewProps" Target="viewProps.xml"/><Relationship Id="rId3" Type="http://schemas.openxmlformats.org/officeDocument/2006/relationships/slide" Target="slides/slide2.xml"/><Relationship Id="rId21"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uvvada Vamsidhar" userId="5027157d316f79a7" providerId="LiveId" clId="{B9F1D614-BB1C-407D-AFFA-99E7A1CA395F}"/>
    <pc:docChg chg="undo custSel modSld">
      <pc:chgData name="Puvvada Vamsidhar" userId="5027157d316f79a7" providerId="LiveId" clId="{B9F1D614-BB1C-407D-AFFA-99E7A1CA395F}" dt="2025-03-31T06:47:47.797" v="17" actId="1076"/>
      <pc:docMkLst>
        <pc:docMk/>
      </pc:docMkLst>
      <pc:sldChg chg="addSp modSp mod">
        <pc:chgData name="Puvvada Vamsidhar" userId="5027157d316f79a7" providerId="LiveId" clId="{B9F1D614-BB1C-407D-AFFA-99E7A1CA395F}" dt="2025-03-31T06:47:47.797" v="17" actId="1076"/>
        <pc:sldMkLst>
          <pc:docMk/>
          <pc:sldMk cId="0" sldId="261"/>
        </pc:sldMkLst>
        <pc:spChg chg="mod">
          <ac:chgData name="Puvvada Vamsidhar" userId="5027157d316f79a7" providerId="LiveId" clId="{B9F1D614-BB1C-407D-AFFA-99E7A1CA395F}" dt="2025-03-31T06:47:43.647" v="16" actId="1076"/>
          <ac:spMkLst>
            <pc:docMk/>
            <pc:sldMk cId="0" sldId="261"/>
            <ac:spMk id="4" creationId="{00000000-0000-0000-0000-000000000000}"/>
          </ac:spMkLst>
        </pc:spChg>
        <pc:spChg chg="mod">
          <ac:chgData name="Puvvada Vamsidhar" userId="5027157d316f79a7" providerId="LiveId" clId="{B9F1D614-BB1C-407D-AFFA-99E7A1CA395F}" dt="2025-03-31T06:47:47.797" v="17" actId="1076"/>
          <ac:spMkLst>
            <pc:docMk/>
            <pc:sldMk cId="0" sldId="261"/>
            <ac:spMk id="7" creationId="{00000000-0000-0000-0000-000000000000}"/>
          </ac:spMkLst>
        </pc:spChg>
        <pc:spChg chg="mod">
          <ac:chgData name="Puvvada Vamsidhar" userId="5027157d316f79a7" providerId="LiveId" clId="{B9F1D614-BB1C-407D-AFFA-99E7A1CA395F}" dt="2025-03-31T06:47:37.921" v="14" actId="1076"/>
          <ac:spMkLst>
            <pc:docMk/>
            <pc:sldMk cId="0" sldId="261"/>
            <ac:spMk id="8" creationId="{00000000-0000-0000-0000-000000000000}"/>
          </ac:spMkLst>
        </pc:spChg>
        <pc:spChg chg="mod">
          <ac:chgData name="Puvvada Vamsidhar" userId="5027157d316f79a7" providerId="LiveId" clId="{B9F1D614-BB1C-407D-AFFA-99E7A1CA395F}" dt="2025-03-31T06:47:26.562" v="11" actId="1076"/>
          <ac:spMkLst>
            <pc:docMk/>
            <pc:sldMk cId="0" sldId="261"/>
            <ac:spMk id="9" creationId="{00000000-0000-0000-0000-000000000000}"/>
          </ac:spMkLst>
        </pc:spChg>
        <pc:picChg chg="add mod">
          <ac:chgData name="Puvvada Vamsidhar" userId="5027157d316f79a7" providerId="LiveId" clId="{B9F1D614-BB1C-407D-AFFA-99E7A1CA395F}" dt="2025-03-31T06:47:32.490" v="13" actId="1076"/>
          <ac:picMkLst>
            <pc:docMk/>
            <pc:sldMk cId="0" sldId="261"/>
            <ac:picMk id="11" creationId="{A02A0C79-EB54-F7ED-0608-91606FA3EC44}"/>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AC37D3D-B3C9-46C1-B71B-9C480875B820}" type="datetimeFigureOut">
              <a:rPr lang="en-IN" smtClean="0"/>
              <a:t>31-03-2025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53FE9F3-1E01-45AF-817B-F590816BEC92}" type="slidenum">
              <a:rPr lang="en-IN" smtClean="0"/>
              <a:t>‹#›</a:t>
            </a:fld>
            <a:endParaRPr lang="en-IN"/>
          </a:p>
        </p:txBody>
      </p:sp>
    </p:spTree>
    <p:extLst>
      <p:ext uri="{BB962C8B-B14F-4D97-AF65-F5344CB8AC3E}">
        <p14:creationId xmlns:p14="http://schemas.microsoft.com/office/powerpoint/2010/main" val="5611726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353FE9F3-1E01-45AF-817B-F590816BEC92}" type="slidenum">
              <a:rPr lang="en-IN" smtClean="0"/>
              <a:t>3</a:t>
            </a:fld>
            <a:endParaRPr lang="en-IN"/>
          </a:p>
        </p:txBody>
      </p:sp>
    </p:spTree>
    <p:extLst>
      <p:ext uri="{BB962C8B-B14F-4D97-AF65-F5344CB8AC3E}">
        <p14:creationId xmlns:p14="http://schemas.microsoft.com/office/powerpoint/2010/main" val="17509785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3/31/2025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3/31/2025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3/31/2025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3/31/2025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3/31/2025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3/31/2025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3/31/2025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3/31/2025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3/31/2025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3/31/2025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3/31/2025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3/31/2025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19.svg"/><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9.jpeg"/><Relationship Id="rId5" Type="http://schemas.openxmlformats.org/officeDocument/2006/relationships/image" Target="../media/image8.svg"/><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2.svg"/></Relationships>
</file>

<file path=ppt/slides/_rels/slide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3.svg"/><Relationship Id="rId7" Type="http://schemas.openxmlformats.org/officeDocument/2006/relationships/image" Target="../media/image17.sv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svg"/><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8.svg"/><Relationship Id="rId7" Type="http://schemas.openxmlformats.org/officeDocument/2006/relationships/image" Target="../media/image21.sv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svg"/><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24.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4.sv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DED2BD"/>
        </a:solidFill>
        <a:effectLst/>
      </p:bgPr>
    </p:bg>
    <p:spTree>
      <p:nvGrpSpPr>
        <p:cNvPr id="1" name=""/>
        <p:cNvGrpSpPr/>
        <p:nvPr/>
      </p:nvGrpSpPr>
      <p:grpSpPr>
        <a:xfrm>
          <a:off x="0" y="0"/>
          <a:ext cx="0" cy="0"/>
          <a:chOff x="0" y="0"/>
          <a:chExt cx="0" cy="0"/>
        </a:xfrm>
      </p:grpSpPr>
      <p:sp>
        <p:nvSpPr>
          <p:cNvPr id="2" name="Freeform 2"/>
          <p:cNvSpPr/>
          <p:nvPr/>
        </p:nvSpPr>
        <p:spPr>
          <a:xfrm>
            <a:off x="-1143000" y="0"/>
            <a:ext cx="10287000" cy="10287000"/>
          </a:xfrm>
          <a:custGeom>
            <a:avLst/>
            <a:gdLst/>
            <a:ahLst/>
            <a:cxnLst/>
            <a:rect l="l" t="t" r="r" b="b"/>
            <a:pathLst>
              <a:path w="10287000" h="10287000">
                <a:moveTo>
                  <a:pt x="0" y="0"/>
                </a:moveTo>
                <a:lnTo>
                  <a:pt x="10287000" y="0"/>
                </a:lnTo>
                <a:lnTo>
                  <a:pt x="10287000" y="10287000"/>
                </a:lnTo>
                <a:lnTo>
                  <a:pt x="0" y="10287000"/>
                </a:lnTo>
                <a:lnTo>
                  <a:pt x="0" y="0"/>
                </a:lnTo>
                <a:close/>
              </a:path>
            </a:pathLst>
          </a:custGeom>
          <a:blipFill>
            <a:blip r:embed="rId2">
              <a:alphaModFix amt="2100"/>
              <a:extLst>
                <a:ext uri="{96DAC541-7B7A-43D3-8B79-37D633B846F1}">
                  <asvg:svgBlip xmlns:asvg="http://schemas.microsoft.com/office/drawing/2016/SVG/main" r:embed="rId3"/>
                </a:ext>
              </a:extLst>
            </a:blip>
            <a:stretch>
              <a:fillRect/>
            </a:stretch>
          </a:blipFill>
        </p:spPr>
      </p:sp>
      <p:sp>
        <p:nvSpPr>
          <p:cNvPr id="3" name="Freeform 3"/>
          <p:cNvSpPr/>
          <p:nvPr/>
        </p:nvSpPr>
        <p:spPr>
          <a:xfrm>
            <a:off x="9153525" y="0"/>
            <a:ext cx="10287000" cy="10287000"/>
          </a:xfrm>
          <a:custGeom>
            <a:avLst/>
            <a:gdLst/>
            <a:ahLst/>
            <a:cxnLst/>
            <a:rect l="l" t="t" r="r" b="b"/>
            <a:pathLst>
              <a:path w="10287000" h="10287000">
                <a:moveTo>
                  <a:pt x="0" y="0"/>
                </a:moveTo>
                <a:lnTo>
                  <a:pt x="10287000" y="0"/>
                </a:lnTo>
                <a:lnTo>
                  <a:pt x="10287000" y="10287000"/>
                </a:lnTo>
                <a:lnTo>
                  <a:pt x="0" y="10287000"/>
                </a:lnTo>
                <a:lnTo>
                  <a:pt x="0" y="0"/>
                </a:lnTo>
                <a:close/>
              </a:path>
            </a:pathLst>
          </a:custGeom>
          <a:blipFill>
            <a:blip r:embed="rId2">
              <a:alphaModFix amt="2100"/>
              <a:extLst>
                <a:ext uri="{96DAC541-7B7A-43D3-8B79-37D633B846F1}">
                  <asvg:svgBlip xmlns:asvg="http://schemas.microsoft.com/office/drawing/2016/SVG/main" r:embed="rId3"/>
                </a:ext>
              </a:extLst>
            </a:blip>
            <a:stretch>
              <a:fillRect/>
            </a:stretch>
          </a:blipFill>
        </p:spPr>
      </p:sp>
      <p:sp>
        <p:nvSpPr>
          <p:cNvPr id="4" name="Freeform 4"/>
          <p:cNvSpPr/>
          <p:nvPr/>
        </p:nvSpPr>
        <p:spPr>
          <a:xfrm>
            <a:off x="-920318" y="7923206"/>
            <a:ext cx="20128636" cy="4582927"/>
          </a:xfrm>
          <a:custGeom>
            <a:avLst/>
            <a:gdLst/>
            <a:ahLst/>
            <a:cxnLst/>
            <a:rect l="l" t="t" r="r" b="b"/>
            <a:pathLst>
              <a:path w="20128636" h="4582927">
                <a:moveTo>
                  <a:pt x="0" y="0"/>
                </a:moveTo>
                <a:lnTo>
                  <a:pt x="20128636" y="0"/>
                </a:lnTo>
                <a:lnTo>
                  <a:pt x="20128636" y="4582927"/>
                </a:lnTo>
                <a:lnTo>
                  <a:pt x="0" y="458292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1028700" y="2397751"/>
            <a:ext cx="7643984" cy="7060261"/>
          </a:xfrm>
          <a:custGeom>
            <a:avLst/>
            <a:gdLst/>
            <a:ahLst/>
            <a:cxnLst/>
            <a:rect l="l" t="t" r="r" b="b"/>
            <a:pathLst>
              <a:path w="7643984" h="7060261">
                <a:moveTo>
                  <a:pt x="0" y="0"/>
                </a:moveTo>
                <a:lnTo>
                  <a:pt x="7643984" y="0"/>
                </a:lnTo>
                <a:lnTo>
                  <a:pt x="7643984" y="7060261"/>
                </a:lnTo>
                <a:lnTo>
                  <a:pt x="0" y="7060261"/>
                </a:lnTo>
                <a:lnTo>
                  <a:pt x="0" y="0"/>
                </a:lnTo>
                <a:close/>
              </a:path>
            </a:pathLst>
          </a:custGeom>
          <a:blipFill>
            <a:blip r:embed="rId6">
              <a:extLst>
                <a:ext uri="{96DAC541-7B7A-43D3-8B79-37D633B846F1}">
                  <asvg:svgBlip xmlns:asvg="http://schemas.microsoft.com/office/drawing/2016/SVG/main" r:embed="rId7"/>
                </a:ext>
              </a:extLst>
            </a:blip>
            <a:stretch>
              <a:fillRect t="-21" b="-21"/>
            </a:stretch>
          </a:blipFill>
        </p:spPr>
      </p:sp>
      <p:grpSp>
        <p:nvGrpSpPr>
          <p:cNvPr id="6" name="Group 6"/>
          <p:cNvGrpSpPr/>
          <p:nvPr/>
        </p:nvGrpSpPr>
        <p:grpSpPr>
          <a:xfrm>
            <a:off x="8306309" y="1212652"/>
            <a:ext cx="9835428" cy="3321421"/>
            <a:chOff x="0" y="0"/>
            <a:chExt cx="13113905" cy="4428561"/>
          </a:xfrm>
        </p:grpSpPr>
        <p:sp>
          <p:nvSpPr>
            <p:cNvPr id="7" name="Freeform 7"/>
            <p:cNvSpPr/>
            <p:nvPr/>
          </p:nvSpPr>
          <p:spPr>
            <a:xfrm>
              <a:off x="0" y="0"/>
              <a:ext cx="13113905" cy="4428561"/>
            </a:xfrm>
            <a:custGeom>
              <a:avLst/>
              <a:gdLst/>
              <a:ahLst/>
              <a:cxnLst/>
              <a:rect l="l" t="t" r="r" b="b"/>
              <a:pathLst>
                <a:path w="13113905" h="4428561">
                  <a:moveTo>
                    <a:pt x="0" y="0"/>
                  </a:moveTo>
                  <a:lnTo>
                    <a:pt x="13113905" y="0"/>
                  </a:lnTo>
                  <a:lnTo>
                    <a:pt x="13113905" y="4428561"/>
                  </a:lnTo>
                  <a:lnTo>
                    <a:pt x="0" y="4428561"/>
                  </a:lnTo>
                  <a:close/>
                </a:path>
              </a:pathLst>
            </a:custGeom>
            <a:solidFill>
              <a:srgbClr val="000000">
                <a:alpha val="0"/>
              </a:srgbClr>
            </a:solidFill>
          </p:spPr>
        </p:sp>
        <p:sp>
          <p:nvSpPr>
            <p:cNvPr id="8" name="TextBox 8"/>
            <p:cNvSpPr txBox="1"/>
            <p:nvPr/>
          </p:nvSpPr>
          <p:spPr>
            <a:xfrm>
              <a:off x="0" y="-190500"/>
              <a:ext cx="13113905" cy="4619061"/>
            </a:xfrm>
            <a:prstGeom prst="rect">
              <a:avLst/>
            </a:prstGeom>
          </p:spPr>
          <p:txBody>
            <a:bodyPr lIns="0" tIns="0" rIns="0" bIns="0" rtlCol="0" anchor="t"/>
            <a:lstStyle/>
            <a:p>
              <a:pPr algn="l">
                <a:lnSpc>
                  <a:spcPts val="12600"/>
                </a:lnSpc>
              </a:pPr>
              <a:r>
                <a:rPr lang="en-US" sz="9000">
                  <a:solidFill>
                    <a:srgbClr val="301307"/>
                  </a:solidFill>
                  <a:latin typeface="Kelin Eator"/>
                  <a:ea typeface="Kelin Eator"/>
                  <a:cs typeface="Kelin Eator"/>
                  <a:sym typeface="Kelin Eator"/>
                </a:rPr>
                <a:t>ArtConnect India</a:t>
              </a:r>
            </a:p>
            <a:p>
              <a:pPr algn="l">
                <a:lnSpc>
                  <a:spcPts val="4200"/>
                </a:lnSpc>
              </a:pPr>
              <a:r>
                <a:rPr lang="en-US" sz="3000">
                  <a:solidFill>
                    <a:srgbClr val="301307"/>
                  </a:solidFill>
                  <a:latin typeface="League Spartan"/>
                  <a:ea typeface="League Spartan"/>
                  <a:cs typeface="League Spartan"/>
                  <a:sym typeface="League Spartan"/>
                </a:rPr>
                <a:t>Uniting Culture Through E-Commerce</a:t>
              </a:r>
            </a:p>
          </p:txBody>
        </p:sp>
      </p:grpSp>
      <p:grpSp>
        <p:nvGrpSpPr>
          <p:cNvPr id="9" name="Group 9"/>
          <p:cNvGrpSpPr/>
          <p:nvPr/>
        </p:nvGrpSpPr>
        <p:grpSpPr>
          <a:xfrm>
            <a:off x="8672684" y="4049592"/>
            <a:ext cx="7166973" cy="4208270"/>
            <a:chOff x="0" y="0"/>
            <a:chExt cx="9555964" cy="5611026"/>
          </a:xfrm>
        </p:grpSpPr>
        <p:sp>
          <p:nvSpPr>
            <p:cNvPr id="10" name="Freeform 10"/>
            <p:cNvSpPr/>
            <p:nvPr/>
          </p:nvSpPr>
          <p:spPr>
            <a:xfrm>
              <a:off x="0" y="0"/>
              <a:ext cx="9555964" cy="5611026"/>
            </a:xfrm>
            <a:custGeom>
              <a:avLst/>
              <a:gdLst/>
              <a:ahLst/>
              <a:cxnLst/>
              <a:rect l="l" t="t" r="r" b="b"/>
              <a:pathLst>
                <a:path w="9555964" h="5611026">
                  <a:moveTo>
                    <a:pt x="0" y="0"/>
                  </a:moveTo>
                  <a:lnTo>
                    <a:pt x="9555964" y="0"/>
                  </a:lnTo>
                  <a:lnTo>
                    <a:pt x="9555964" y="5611026"/>
                  </a:lnTo>
                  <a:lnTo>
                    <a:pt x="0" y="5611026"/>
                  </a:lnTo>
                  <a:close/>
                </a:path>
              </a:pathLst>
            </a:custGeom>
            <a:solidFill>
              <a:srgbClr val="000000">
                <a:alpha val="0"/>
              </a:srgbClr>
            </a:solidFill>
          </p:spPr>
        </p:sp>
        <p:sp>
          <p:nvSpPr>
            <p:cNvPr id="11" name="TextBox 11"/>
            <p:cNvSpPr txBox="1"/>
            <p:nvPr/>
          </p:nvSpPr>
          <p:spPr>
            <a:xfrm>
              <a:off x="0" y="-133350"/>
              <a:ext cx="9555964" cy="5744376"/>
            </a:xfrm>
            <a:prstGeom prst="rect">
              <a:avLst/>
            </a:prstGeom>
          </p:spPr>
          <p:txBody>
            <a:bodyPr lIns="0" tIns="0" rIns="0" bIns="0" rtlCol="0" anchor="t"/>
            <a:lstStyle/>
            <a:p>
              <a:pPr algn="ctr">
                <a:lnSpc>
                  <a:spcPts val="4758"/>
                </a:lnSpc>
              </a:pPr>
              <a:r>
                <a:rPr lang="en-US" sz="3399">
                  <a:solidFill>
                    <a:srgbClr val="3A3C39"/>
                  </a:solidFill>
                  <a:latin typeface="Times New Roman"/>
                  <a:ea typeface="Times New Roman"/>
                  <a:cs typeface="Times New Roman"/>
                  <a:sym typeface="Times New Roman"/>
                </a:rPr>
                <a:t>Team </a:t>
              </a:r>
              <a:r>
                <a:rPr lang="en-US" sz="3399" b="1">
                  <a:solidFill>
                    <a:srgbClr val="3A3C39"/>
                  </a:solidFill>
                  <a:latin typeface="Times New Roman Bold"/>
                  <a:ea typeface="Times New Roman Bold"/>
                  <a:cs typeface="Times New Roman Bold"/>
                  <a:sym typeface="Times New Roman Bold"/>
                </a:rPr>
                <a:t>“Dragon”</a:t>
              </a:r>
            </a:p>
            <a:p>
              <a:pPr algn="just">
                <a:lnSpc>
                  <a:spcPts val="4758"/>
                </a:lnSpc>
              </a:pPr>
              <a:r>
                <a:rPr lang="en-US" sz="3399">
                  <a:solidFill>
                    <a:srgbClr val="3A3C39"/>
                  </a:solidFill>
                  <a:latin typeface="Times New Roman"/>
                  <a:ea typeface="Times New Roman"/>
                  <a:cs typeface="Times New Roman"/>
                  <a:sym typeface="Times New Roman"/>
                </a:rPr>
                <a:t>Danda Vamsi Chakradhar  </a:t>
              </a:r>
            </a:p>
            <a:p>
              <a:pPr algn="just">
                <a:lnSpc>
                  <a:spcPts val="4758"/>
                </a:lnSpc>
              </a:pPr>
              <a:r>
                <a:rPr lang="en-US" sz="3399">
                  <a:solidFill>
                    <a:srgbClr val="3A3C39"/>
                  </a:solidFill>
                  <a:latin typeface="Times New Roman"/>
                  <a:ea typeface="Times New Roman"/>
                  <a:cs typeface="Times New Roman"/>
                  <a:sym typeface="Times New Roman"/>
                </a:rPr>
                <a:t>Machiraju Karthikeya Manjunadha</a:t>
              </a:r>
            </a:p>
            <a:p>
              <a:pPr algn="just">
                <a:lnSpc>
                  <a:spcPts val="4758"/>
                </a:lnSpc>
              </a:pPr>
              <a:r>
                <a:rPr lang="en-US" sz="3399">
                  <a:solidFill>
                    <a:srgbClr val="3A3C39"/>
                  </a:solidFill>
                  <a:latin typeface="Times New Roman"/>
                  <a:ea typeface="Times New Roman"/>
                  <a:cs typeface="Times New Roman"/>
                  <a:sym typeface="Times New Roman"/>
                </a:rPr>
                <a:t>Vennampalli Venkateswarlu</a:t>
              </a:r>
            </a:p>
            <a:p>
              <a:pPr algn="just">
                <a:lnSpc>
                  <a:spcPts val="4758"/>
                </a:lnSpc>
              </a:pPr>
              <a:r>
                <a:rPr lang="en-US" sz="3399">
                  <a:solidFill>
                    <a:srgbClr val="3A3C39"/>
                  </a:solidFill>
                  <a:latin typeface="Times New Roman"/>
                  <a:ea typeface="Times New Roman"/>
                  <a:cs typeface="Times New Roman"/>
                  <a:sym typeface="Times New Roman"/>
                </a:rPr>
                <a:t>M Santosh Reddy</a:t>
              </a:r>
            </a:p>
            <a:p>
              <a:pPr algn="just">
                <a:lnSpc>
                  <a:spcPts val="4759"/>
                </a:lnSpc>
              </a:pPr>
              <a:r>
                <a:rPr lang="en-US" sz="3399">
                  <a:solidFill>
                    <a:srgbClr val="3A3C39"/>
                  </a:solidFill>
                  <a:latin typeface="Times New Roman"/>
                  <a:ea typeface="Times New Roman"/>
                  <a:cs typeface="Times New Roman"/>
                  <a:sym typeface="Times New Roman"/>
                </a:rPr>
                <a:t>Puvvada Vamsidhar</a:t>
              </a: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DED2BD"/>
        </a:solidFill>
        <a:effectLst/>
      </p:bgPr>
    </p:bg>
    <p:spTree>
      <p:nvGrpSpPr>
        <p:cNvPr id="1" name=""/>
        <p:cNvGrpSpPr/>
        <p:nvPr/>
      </p:nvGrpSpPr>
      <p:grpSpPr>
        <a:xfrm>
          <a:off x="0" y="0"/>
          <a:ext cx="0" cy="0"/>
          <a:chOff x="0" y="0"/>
          <a:chExt cx="0" cy="0"/>
        </a:xfrm>
      </p:grpSpPr>
      <p:sp>
        <p:nvSpPr>
          <p:cNvPr id="2" name="Freeform 2"/>
          <p:cNvSpPr/>
          <p:nvPr/>
        </p:nvSpPr>
        <p:spPr>
          <a:xfrm>
            <a:off x="-920318" y="0"/>
            <a:ext cx="10287000" cy="10287000"/>
          </a:xfrm>
          <a:custGeom>
            <a:avLst/>
            <a:gdLst/>
            <a:ahLst/>
            <a:cxnLst/>
            <a:rect l="l" t="t" r="r" b="b"/>
            <a:pathLst>
              <a:path w="10287000" h="10287000">
                <a:moveTo>
                  <a:pt x="0" y="0"/>
                </a:moveTo>
                <a:lnTo>
                  <a:pt x="10287000" y="0"/>
                </a:lnTo>
                <a:lnTo>
                  <a:pt x="10287000" y="10287000"/>
                </a:lnTo>
                <a:lnTo>
                  <a:pt x="0" y="10287000"/>
                </a:lnTo>
                <a:lnTo>
                  <a:pt x="0" y="0"/>
                </a:lnTo>
                <a:close/>
              </a:path>
            </a:pathLst>
          </a:custGeom>
          <a:blipFill>
            <a:blip r:embed="rId2">
              <a:alphaModFix amt="1749"/>
              <a:extLst>
                <a:ext uri="{96DAC541-7B7A-43D3-8B79-37D633B846F1}">
                  <asvg:svgBlip xmlns:asvg="http://schemas.microsoft.com/office/drawing/2016/SVG/main" r:embed="rId3"/>
                </a:ext>
              </a:extLst>
            </a:blip>
            <a:stretch>
              <a:fillRect/>
            </a:stretch>
          </a:blipFill>
        </p:spPr>
      </p:sp>
      <p:sp>
        <p:nvSpPr>
          <p:cNvPr id="3" name="Freeform 3"/>
          <p:cNvSpPr/>
          <p:nvPr/>
        </p:nvSpPr>
        <p:spPr>
          <a:xfrm>
            <a:off x="9366682" y="0"/>
            <a:ext cx="10287000" cy="10287000"/>
          </a:xfrm>
          <a:custGeom>
            <a:avLst/>
            <a:gdLst/>
            <a:ahLst/>
            <a:cxnLst/>
            <a:rect l="l" t="t" r="r" b="b"/>
            <a:pathLst>
              <a:path w="10287000" h="10287000">
                <a:moveTo>
                  <a:pt x="0" y="0"/>
                </a:moveTo>
                <a:lnTo>
                  <a:pt x="10287000" y="0"/>
                </a:lnTo>
                <a:lnTo>
                  <a:pt x="10287000" y="10287000"/>
                </a:lnTo>
                <a:lnTo>
                  <a:pt x="0" y="10287000"/>
                </a:lnTo>
                <a:lnTo>
                  <a:pt x="0" y="0"/>
                </a:lnTo>
                <a:close/>
              </a:path>
            </a:pathLst>
          </a:custGeom>
          <a:blipFill>
            <a:blip r:embed="rId2">
              <a:alphaModFix amt="1749"/>
              <a:extLst>
                <a:ext uri="{96DAC541-7B7A-43D3-8B79-37D633B846F1}">
                  <asvg:svgBlip xmlns:asvg="http://schemas.microsoft.com/office/drawing/2016/SVG/main" r:embed="rId3"/>
                </a:ext>
              </a:extLst>
            </a:blip>
            <a:stretch>
              <a:fillRect/>
            </a:stretch>
          </a:blipFill>
        </p:spPr>
      </p:sp>
      <p:sp>
        <p:nvSpPr>
          <p:cNvPr id="4" name="Freeform 4"/>
          <p:cNvSpPr/>
          <p:nvPr/>
        </p:nvSpPr>
        <p:spPr>
          <a:xfrm>
            <a:off x="1028700" y="884039"/>
            <a:ext cx="16230600" cy="8374261"/>
          </a:xfrm>
          <a:custGeom>
            <a:avLst/>
            <a:gdLst/>
            <a:ahLst/>
            <a:cxnLst/>
            <a:rect l="l" t="t" r="r" b="b"/>
            <a:pathLst>
              <a:path w="16230600" h="8374261">
                <a:moveTo>
                  <a:pt x="0" y="0"/>
                </a:moveTo>
                <a:lnTo>
                  <a:pt x="16230600" y="0"/>
                </a:lnTo>
                <a:lnTo>
                  <a:pt x="16230600" y="8374261"/>
                </a:lnTo>
                <a:lnTo>
                  <a:pt x="0" y="837426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5583308" y="2116800"/>
            <a:ext cx="7566749" cy="6053399"/>
          </a:xfrm>
          <a:custGeom>
            <a:avLst/>
            <a:gdLst/>
            <a:ahLst/>
            <a:cxnLst/>
            <a:rect l="l" t="t" r="r" b="b"/>
            <a:pathLst>
              <a:path w="7566749" h="6053399">
                <a:moveTo>
                  <a:pt x="0" y="0"/>
                </a:moveTo>
                <a:lnTo>
                  <a:pt x="7566748" y="0"/>
                </a:lnTo>
                <a:lnTo>
                  <a:pt x="7566748" y="6053400"/>
                </a:lnTo>
                <a:lnTo>
                  <a:pt x="0" y="6053400"/>
                </a:lnTo>
                <a:lnTo>
                  <a:pt x="0" y="0"/>
                </a:lnTo>
                <a:close/>
              </a:path>
            </a:pathLst>
          </a:custGeom>
          <a:blipFill>
            <a:blip r:embed="rId6"/>
            <a:stretch>
              <a:fillRect/>
            </a:stretch>
          </a:blipFill>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DED2BD"/>
        </a:solidFill>
        <a:effectLst/>
      </p:bgPr>
    </p:bg>
    <p:spTree>
      <p:nvGrpSpPr>
        <p:cNvPr id="1" name=""/>
        <p:cNvGrpSpPr/>
        <p:nvPr/>
      </p:nvGrpSpPr>
      <p:grpSpPr>
        <a:xfrm>
          <a:off x="0" y="0"/>
          <a:ext cx="0" cy="0"/>
          <a:chOff x="0" y="0"/>
          <a:chExt cx="0" cy="0"/>
        </a:xfrm>
      </p:grpSpPr>
      <p:sp>
        <p:nvSpPr>
          <p:cNvPr id="2" name="Freeform 2"/>
          <p:cNvSpPr/>
          <p:nvPr/>
        </p:nvSpPr>
        <p:spPr>
          <a:xfrm>
            <a:off x="-920318" y="0"/>
            <a:ext cx="10287000" cy="10287000"/>
          </a:xfrm>
          <a:custGeom>
            <a:avLst/>
            <a:gdLst/>
            <a:ahLst/>
            <a:cxnLst/>
            <a:rect l="l" t="t" r="r" b="b"/>
            <a:pathLst>
              <a:path w="10287000" h="10287000">
                <a:moveTo>
                  <a:pt x="0" y="0"/>
                </a:moveTo>
                <a:lnTo>
                  <a:pt x="10287000" y="0"/>
                </a:lnTo>
                <a:lnTo>
                  <a:pt x="10287000" y="10287000"/>
                </a:lnTo>
                <a:lnTo>
                  <a:pt x="0" y="10287000"/>
                </a:lnTo>
                <a:lnTo>
                  <a:pt x="0" y="0"/>
                </a:lnTo>
                <a:close/>
              </a:path>
            </a:pathLst>
          </a:custGeom>
          <a:blipFill>
            <a:blip r:embed="rId4">
              <a:alphaModFix amt="1749"/>
              <a:extLst>
                <a:ext uri="{96DAC541-7B7A-43D3-8B79-37D633B846F1}">
                  <asvg:svgBlip xmlns:asvg="http://schemas.microsoft.com/office/drawing/2016/SVG/main" r:embed="rId5"/>
                </a:ext>
              </a:extLst>
            </a:blip>
            <a:stretch>
              <a:fillRect/>
            </a:stretch>
          </a:blipFill>
        </p:spPr>
        <p:txBody>
          <a:bodyPr/>
          <a:lstStyle/>
          <a:p>
            <a:endParaRPr lang="en-IN" dirty="0"/>
          </a:p>
        </p:txBody>
      </p:sp>
      <p:sp>
        <p:nvSpPr>
          <p:cNvPr id="3" name="Freeform 3"/>
          <p:cNvSpPr/>
          <p:nvPr/>
        </p:nvSpPr>
        <p:spPr>
          <a:xfrm>
            <a:off x="9366682" y="0"/>
            <a:ext cx="10287000" cy="10287000"/>
          </a:xfrm>
          <a:custGeom>
            <a:avLst/>
            <a:gdLst/>
            <a:ahLst/>
            <a:cxnLst/>
            <a:rect l="l" t="t" r="r" b="b"/>
            <a:pathLst>
              <a:path w="10287000" h="10287000">
                <a:moveTo>
                  <a:pt x="0" y="0"/>
                </a:moveTo>
                <a:lnTo>
                  <a:pt x="10287000" y="0"/>
                </a:lnTo>
                <a:lnTo>
                  <a:pt x="10287000" y="10287000"/>
                </a:lnTo>
                <a:lnTo>
                  <a:pt x="0" y="10287000"/>
                </a:lnTo>
                <a:lnTo>
                  <a:pt x="0" y="0"/>
                </a:lnTo>
                <a:close/>
              </a:path>
            </a:pathLst>
          </a:custGeom>
          <a:blipFill>
            <a:blip r:embed="rId4">
              <a:alphaModFix amt="1749"/>
              <a:extLst>
                <a:ext uri="{96DAC541-7B7A-43D3-8B79-37D633B846F1}">
                  <asvg:svgBlip xmlns:asvg="http://schemas.microsoft.com/office/drawing/2016/SVG/main" r:embed="rId5"/>
                </a:ext>
              </a:extLst>
            </a:blip>
            <a:stretch>
              <a:fillRect/>
            </a:stretch>
          </a:blipFill>
        </p:spPr>
      </p:sp>
      <p:pic>
        <p:nvPicPr>
          <p:cNvPr id="4" name="Picture 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rcRect t="4137" b="4137"/>
          <a:stretch>
            <a:fillRect/>
          </a:stretch>
        </p:blipFill>
        <p:spPr>
          <a:xfrm>
            <a:off x="2636757" y="2400300"/>
            <a:ext cx="13459849" cy="6944678"/>
          </a:xfrm>
          <a:prstGeom prst="rect">
            <a:avLst/>
          </a:prstGeom>
        </p:spPr>
      </p:pic>
      <p:sp>
        <p:nvSpPr>
          <p:cNvPr id="5" name="TextBox 5"/>
          <p:cNvSpPr txBox="1"/>
          <p:nvPr/>
        </p:nvSpPr>
        <p:spPr>
          <a:xfrm>
            <a:off x="2857683" y="1333500"/>
            <a:ext cx="13017996" cy="753732"/>
          </a:xfrm>
          <a:prstGeom prst="rect">
            <a:avLst/>
          </a:prstGeom>
        </p:spPr>
        <p:txBody>
          <a:bodyPr lIns="0" tIns="0" rIns="0" bIns="0" rtlCol="0" anchor="t">
            <a:spAutoFit/>
          </a:bodyPr>
          <a:lstStyle/>
          <a:p>
            <a:pPr algn="ctr">
              <a:lnSpc>
                <a:spcPts val="6439"/>
              </a:lnSpc>
              <a:spcBef>
                <a:spcPct val="0"/>
              </a:spcBef>
            </a:pPr>
            <a:r>
              <a:rPr lang="en-US" sz="4598" b="1" dirty="0">
                <a:latin typeface="Times New Roman"/>
                <a:ea typeface="Times New Roman"/>
                <a:cs typeface="Times New Roman"/>
                <a:sym typeface="Times New Roman"/>
              </a:rPr>
              <a:t>Documentary on Declining Traditional Arts in India</a:t>
            </a:r>
          </a:p>
        </p:txBody>
      </p:sp>
    </p:spTree>
  </p:cSld>
  <p:clrMapOvr>
    <a:masterClrMapping/>
  </p:clrMapOvr>
  <p:timing>
    <p:tnLst>
      <p:par>
        <p:cTn id="1" dur="indefinite" restart="never" nodeType="tmRoot">
          <p:childTnLst>
            <p:video>
              <p:cMediaNode vol="100000">
                <p:cTn id="2" fill="hold" display="0">
                  <p:stCondLst>
                    <p:cond delay="indefinite"/>
                  </p:stCondLst>
                </p:cTn>
                <p:tgtEl>
                  <p:spTgt spid="4"/>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DED2BD"/>
        </a:solidFill>
        <a:effectLst/>
      </p:bgPr>
    </p:bg>
    <p:spTree>
      <p:nvGrpSpPr>
        <p:cNvPr id="1" name=""/>
        <p:cNvGrpSpPr/>
        <p:nvPr/>
      </p:nvGrpSpPr>
      <p:grpSpPr>
        <a:xfrm>
          <a:off x="0" y="0"/>
          <a:ext cx="0" cy="0"/>
          <a:chOff x="0" y="0"/>
          <a:chExt cx="0" cy="0"/>
        </a:xfrm>
      </p:grpSpPr>
      <p:sp>
        <p:nvSpPr>
          <p:cNvPr id="2" name="Freeform 2"/>
          <p:cNvSpPr/>
          <p:nvPr/>
        </p:nvSpPr>
        <p:spPr>
          <a:xfrm>
            <a:off x="-1143000" y="-38100"/>
            <a:ext cx="10287000" cy="10287000"/>
          </a:xfrm>
          <a:custGeom>
            <a:avLst/>
            <a:gdLst/>
            <a:ahLst/>
            <a:cxnLst/>
            <a:rect l="l" t="t" r="r" b="b"/>
            <a:pathLst>
              <a:path w="10287000" h="10287000">
                <a:moveTo>
                  <a:pt x="0" y="0"/>
                </a:moveTo>
                <a:lnTo>
                  <a:pt x="10287000" y="0"/>
                </a:lnTo>
                <a:lnTo>
                  <a:pt x="10287000" y="10287000"/>
                </a:lnTo>
                <a:lnTo>
                  <a:pt x="0" y="10287000"/>
                </a:lnTo>
                <a:lnTo>
                  <a:pt x="0" y="0"/>
                </a:lnTo>
                <a:close/>
              </a:path>
            </a:pathLst>
          </a:custGeom>
          <a:blipFill>
            <a:blip r:embed="rId3">
              <a:alphaModFix amt="2100"/>
              <a:extLst>
                <a:ext uri="{96DAC541-7B7A-43D3-8B79-37D633B846F1}">
                  <asvg:svgBlip xmlns:asvg="http://schemas.microsoft.com/office/drawing/2016/SVG/main" r:embed="rId4"/>
                </a:ext>
              </a:extLst>
            </a:blip>
            <a:stretch>
              <a:fillRect/>
            </a:stretch>
          </a:blipFill>
        </p:spPr>
      </p:sp>
      <p:sp>
        <p:nvSpPr>
          <p:cNvPr id="3" name="Freeform 3"/>
          <p:cNvSpPr/>
          <p:nvPr/>
        </p:nvSpPr>
        <p:spPr>
          <a:xfrm>
            <a:off x="9144000" y="0"/>
            <a:ext cx="10287000" cy="10287000"/>
          </a:xfrm>
          <a:custGeom>
            <a:avLst/>
            <a:gdLst/>
            <a:ahLst/>
            <a:cxnLst/>
            <a:rect l="l" t="t" r="r" b="b"/>
            <a:pathLst>
              <a:path w="10287000" h="10287000">
                <a:moveTo>
                  <a:pt x="0" y="0"/>
                </a:moveTo>
                <a:lnTo>
                  <a:pt x="10287000" y="0"/>
                </a:lnTo>
                <a:lnTo>
                  <a:pt x="10287000" y="10287000"/>
                </a:lnTo>
                <a:lnTo>
                  <a:pt x="0" y="10287000"/>
                </a:lnTo>
                <a:lnTo>
                  <a:pt x="0" y="0"/>
                </a:lnTo>
                <a:close/>
              </a:path>
            </a:pathLst>
          </a:custGeom>
          <a:blipFill>
            <a:blip r:embed="rId3">
              <a:alphaModFix amt="2100"/>
              <a:extLst>
                <a:ext uri="{96DAC541-7B7A-43D3-8B79-37D633B846F1}">
                  <asvg:svgBlip xmlns:asvg="http://schemas.microsoft.com/office/drawing/2016/SVG/main" r:embed="rId4"/>
                </a:ext>
              </a:extLst>
            </a:blip>
            <a:stretch>
              <a:fillRect/>
            </a:stretch>
          </a:blipFill>
        </p:spPr>
      </p:sp>
      <p:sp>
        <p:nvSpPr>
          <p:cNvPr id="4" name="Freeform 4"/>
          <p:cNvSpPr/>
          <p:nvPr/>
        </p:nvSpPr>
        <p:spPr>
          <a:xfrm>
            <a:off x="13332238" y="4360551"/>
            <a:ext cx="4817466" cy="4291925"/>
          </a:xfrm>
          <a:custGeom>
            <a:avLst/>
            <a:gdLst/>
            <a:ahLst/>
            <a:cxnLst/>
            <a:rect l="l" t="t" r="r" b="b"/>
            <a:pathLst>
              <a:path w="4817466" h="4291925">
                <a:moveTo>
                  <a:pt x="0" y="0"/>
                </a:moveTo>
                <a:lnTo>
                  <a:pt x="4817466" y="0"/>
                </a:lnTo>
                <a:lnTo>
                  <a:pt x="4817466" y="4291925"/>
                </a:lnTo>
                <a:lnTo>
                  <a:pt x="0" y="4291925"/>
                </a:lnTo>
                <a:lnTo>
                  <a:pt x="0" y="0"/>
                </a:lnTo>
                <a:close/>
              </a:path>
            </a:pathLst>
          </a:custGeom>
          <a:blipFill>
            <a:blip r:embed="rId5">
              <a:extLst>
                <a:ext uri="{96DAC541-7B7A-43D3-8B79-37D633B846F1}">
                  <asvg:svgBlip xmlns:asvg="http://schemas.microsoft.com/office/drawing/2016/SVG/main" r:embed="rId6"/>
                </a:ext>
              </a:extLst>
            </a:blip>
            <a:stretch>
              <a:fillRect t="-6" b="-6"/>
            </a:stretch>
          </a:blipFill>
        </p:spPr>
      </p:sp>
      <p:grpSp>
        <p:nvGrpSpPr>
          <p:cNvPr id="5" name="Group 5"/>
          <p:cNvGrpSpPr/>
          <p:nvPr/>
        </p:nvGrpSpPr>
        <p:grpSpPr>
          <a:xfrm>
            <a:off x="1464593" y="942975"/>
            <a:ext cx="7818960" cy="888492"/>
            <a:chOff x="0" y="0"/>
            <a:chExt cx="10425280" cy="1184656"/>
          </a:xfrm>
        </p:grpSpPr>
        <p:sp>
          <p:nvSpPr>
            <p:cNvPr id="6" name="Freeform 6"/>
            <p:cNvSpPr/>
            <p:nvPr/>
          </p:nvSpPr>
          <p:spPr>
            <a:xfrm>
              <a:off x="0" y="0"/>
              <a:ext cx="10425280" cy="1184656"/>
            </a:xfrm>
            <a:custGeom>
              <a:avLst/>
              <a:gdLst/>
              <a:ahLst/>
              <a:cxnLst/>
              <a:rect l="l" t="t" r="r" b="b"/>
              <a:pathLst>
                <a:path w="10425280" h="1184656">
                  <a:moveTo>
                    <a:pt x="0" y="0"/>
                  </a:moveTo>
                  <a:lnTo>
                    <a:pt x="10425280" y="0"/>
                  </a:lnTo>
                  <a:lnTo>
                    <a:pt x="10425280" y="1184656"/>
                  </a:lnTo>
                  <a:lnTo>
                    <a:pt x="0" y="1184656"/>
                  </a:lnTo>
                  <a:close/>
                </a:path>
              </a:pathLst>
            </a:custGeom>
            <a:solidFill>
              <a:srgbClr val="000000">
                <a:alpha val="0"/>
              </a:srgbClr>
            </a:solidFill>
          </p:spPr>
        </p:sp>
        <p:sp>
          <p:nvSpPr>
            <p:cNvPr id="7" name="TextBox 7"/>
            <p:cNvSpPr txBox="1"/>
            <p:nvPr/>
          </p:nvSpPr>
          <p:spPr>
            <a:xfrm>
              <a:off x="0" y="-180975"/>
              <a:ext cx="10425280" cy="1365631"/>
            </a:xfrm>
            <a:prstGeom prst="rect">
              <a:avLst/>
            </a:prstGeom>
          </p:spPr>
          <p:txBody>
            <a:bodyPr lIns="0" tIns="0" rIns="0" bIns="0" rtlCol="0" anchor="t"/>
            <a:lstStyle/>
            <a:p>
              <a:pPr algn="l">
                <a:lnSpc>
                  <a:spcPts val="6439"/>
                </a:lnSpc>
              </a:pPr>
              <a:r>
                <a:rPr lang="en-US" sz="4599" b="1">
                  <a:solidFill>
                    <a:srgbClr val="000000"/>
                  </a:solidFill>
                  <a:latin typeface="Times New Roman Bold"/>
                  <a:ea typeface="Times New Roman Bold"/>
                  <a:cs typeface="Times New Roman Bold"/>
                  <a:sym typeface="Times New Roman Bold"/>
                </a:rPr>
                <a:t>Introduction</a:t>
              </a:r>
            </a:p>
          </p:txBody>
        </p:sp>
      </p:grpSp>
      <p:grpSp>
        <p:nvGrpSpPr>
          <p:cNvPr id="8" name="Group 8"/>
          <p:cNvGrpSpPr/>
          <p:nvPr/>
        </p:nvGrpSpPr>
        <p:grpSpPr>
          <a:xfrm>
            <a:off x="838575" y="1828141"/>
            <a:ext cx="15497854" cy="2919895"/>
            <a:chOff x="0" y="-114300"/>
            <a:chExt cx="20663805" cy="3893193"/>
          </a:xfrm>
        </p:grpSpPr>
        <p:sp>
          <p:nvSpPr>
            <p:cNvPr id="9" name="Freeform 9"/>
            <p:cNvSpPr/>
            <p:nvPr/>
          </p:nvSpPr>
          <p:spPr>
            <a:xfrm>
              <a:off x="0" y="0"/>
              <a:ext cx="20663805" cy="3778893"/>
            </a:xfrm>
            <a:custGeom>
              <a:avLst/>
              <a:gdLst/>
              <a:ahLst/>
              <a:cxnLst/>
              <a:rect l="l" t="t" r="r" b="b"/>
              <a:pathLst>
                <a:path w="20663805" h="3778893">
                  <a:moveTo>
                    <a:pt x="0" y="0"/>
                  </a:moveTo>
                  <a:lnTo>
                    <a:pt x="20663805" y="0"/>
                  </a:lnTo>
                  <a:lnTo>
                    <a:pt x="20663805" y="3778893"/>
                  </a:lnTo>
                  <a:lnTo>
                    <a:pt x="0" y="3778893"/>
                  </a:lnTo>
                  <a:close/>
                </a:path>
              </a:pathLst>
            </a:custGeom>
            <a:solidFill>
              <a:srgbClr val="000000">
                <a:alpha val="0"/>
              </a:srgbClr>
            </a:solidFill>
          </p:spPr>
        </p:sp>
        <p:sp>
          <p:nvSpPr>
            <p:cNvPr id="10" name="TextBox 10"/>
            <p:cNvSpPr txBox="1"/>
            <p:nvPr/>
          </p:nvSpPr>
          <p:spPr>
            <a:xfrm>
              <a:off x="834688" y="-114300"/>
              <a:ext cx="19829116" cy="3893193"/>
            </a:xfrm>
            <a:prstGeom prst="rect">
              <a:avLst/>
            </a:prstGeom>
          </p:spPr>
          <p:txBody>
            <a:bodyPr lIns="0" tIns="0" rIns="0" bIns="0" rtlCol="0" anchor="t"/>
            <a:lstStyle/>
            <a:p>
              <a:pPr algn="just">
                <a:lnSpc>
                  <a:spcPts val="4198"/>
                </a:lnSpc>
              </a:pPr>
              <a:r>
                <a:rPr lang="en-US" sz="2999" dirty="0">
                  <a:solidFill>
                    <a:srgbClr val="000000"/>
                  </a:solidFill>
                  <a:latin typeface="Times New Roman"/>
                  <a:ea typeface="Times New Roman"/>
                  <a:cs typeface="Times New Roman"/>
                  <a:sym typeface="Times New Roman"/>
                </a:rPr>
                <a:t>India is home to a rich and diverse tradition of handicrafts, each reflecting the unique culture of different regions. From Pashmina weaving in Kashmir to Madhubani paintings in Bihar, these art forms are more than just crafts – they are a legacy passed down through generations. However, with the rise of mass production, e-commerce giants, and changing consumer preferences, these traditional art forms are struggling to survive.</a:t>
              </a:r>
            </a:p>
          </p:txBody>
        </p:sp>
      </p:grpSp>
      <p:sp>
        <p:nvSpPr>
          <p:cNvPr id="11" name="TextBox 11"/>
          <p:cNvSpPr txBox="1"/>
          <p:nvPr/>
        </p:nvSpPr>
        <p:spPr>
          <a:xfrm>
            <a:off x="1237966" y="4969905"/>
            <a:ext cx="5317207" cy="753732"/>
          </a:xfrm>
          <a:prstGeom prst="rect">
            <a:avLst/>
          </a:prstGeom>
        </p:spPr>
        <p:txBody>
          <a:bodyPr wrap="square" lIns="0" tIns="0" rIns="0" bIns="0" rtlCol="0" anchor="t">
            <a:spAutoFit/>
          </a:bodyPr>
          <a:lstStyle/>
          <a:p>
            <a:pPr algn="ctr">
              <a:lnSpc>
                <a:spcPts val="6439"/>
              </a:lnSpc>
              <a:spcBef>
                <a:spcPct val="0"/>
              </a:spcBef>
            </a:pPr>
            <a:r>
              <a:rPr lang="en-US" sz="4598" b="1" dirty="0">
                <a:solidFill>
                  <a:srgbClr val="000000"/>
                </a:solidFill>
                <a:latin typeface="Times New Roman Bold"/>
                <a:ea typeface="Times New Roman Bold"/>
                <a:cs typeface="Times New Roman Bold"/>
                <a:sym typeface="Times New Roman Bold"/>
              </a:rPr>
              <a:t>Problem Statement</a:t>
            </a:r>
          </a:p>
        </p:txBody>
      </p:sp>
      <p:sp>
        <p:nvSpPr>
          <p:cNvPr id="12" name="TextBox 12"/>
          <p:cNvSpPr txBox="1"/>
          <p:nvPr/>
        </p:nvSpPr>
        <p:spPr>
          <a:xfrm>
            <a:off x="1464593" y="5945507"/>
            <a:ext cx="11645510" cy="4314802"/>
          </a:xfrm>
          <a:prstGeom prst="rect">
            <a:avLst/>
          </a:prstGeom>
        </p:spPr>
        <p:txBody>
          <a:bodyPr lIns="0" tIns="0" rIns="0" bIns="0" rtlCol="0" anchor="t">
            <a:spAutoFit/>
          </a:bodyPr>
          <a:lstStyle/>
          <a:p>
            <a:pPr algn="just">
              <a:lnSpc>
                <a:spcPts val="4200"/>
              </a:lnSpc>
              <a:spcBef>
                <a:spcPct val="0"/>
              </a:spcBef>
            </a:pPr>
            <a:r>
              <a:rPr lang="en-US" sz="3000" dirty="0">
                <a:solidFill>
                  <a:srgbClr val="000000"/>
                </a:solidFill>
                <a:latin typeface="Times New Roman"/>
                <a:ea typeface="Times New Roman"/>
                <a:cs typeface="Times New Roman"/>
                <a:sym typeface="Times New Roman"/>
              </a:rPr>
              <a:t>India's traditional handicrafts are struggling as artisans face low demand, unfair earnings, and limited digital reach. Middlemen take a significant share of profits, while mass-produced imitations make it harder for consumers to find authentic crafts. With financial insecurity and fewer opportunities, younger generations are moving away from these trades, putting many traditional art forms at risk of extinction and leading to a major loss of cultural heritage.</a:t>
            </a:r>
          </a:p>
          <a:p>
            <a:pPr algn="just">
              <a:lnSpc>
                <a:spcPts val="4200"/>
              </a:lnSpc>
              <a:spcBef>
                <a:spcPct val="0"/>
              </a:spcBef>
            </a:pPr>
            <a:endParaRPr lang="en-US" sz="3000" dirty="0">
              <a:solidFill>
                <a:srgbClr val="000000"/>
              </a:solidFill>
              <a:latin typeface="Times New Roman"/>
              <a:ea typeface="Times New Roman"/>
              <a:cs typeface="Times New Roman"/>
              <a:sym typeface="Times New Roman"/>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DED2BD"/>
        </a:solidFill>
        <a:effectLst/>
      </p:bgPr>
    </p:bg>
    <p:spTree>
      <p:nvGrpSpPr>
        <p:cNvPr id="1" name=""/>
        <p:cNvGrpSpPr/>
        <p:nvPr/>
      </p:nvGrpSpPr>
      <p:grpSpPr>
        <a:xfrm>
          <a:off x="0" y="0"/>
          <a:ext cx="0" cy="0"/>
          <a:chOff x="0" y="0"/>
          <a:chExt cx="0" cy="0"/>
        </a:xfrm>
      </p:grpSpPr>
      <p:sp>
        <p:nvSpPr>
          <p:cNvPr id="2" name="Freeform 2"/>
          <p:cNvSpPr/>
          <p:nvPr/>
        </p:nvSpPr>
        <p:spPr>
          <a:xfrm>
            <a:off x="-920318" y="0"/>
            <a:ext cx="10287000" cy="10287000"/>
          </a:xfrm>
          <a:custGeom>
            <a:avLst/>
            <a:gdLst/>
            <a:ahLst/>
            <a:cxnLst/>
            <a:rect l="l" t="t" r="r" b="b"/>
            <a:pathLst>
              <a:path w="10287000" h="10287000">
                <a:moveTo>
                  <a:pt x="0" y="0"/>
                </a:moveTo>
                <a:lnTo>
                  <a:pt x="10287000" y="0"/>
                </a:lnTo>
                <a:lnTo>
                  <a:pt x="10287000" y="10287000"/>
                </a:lnTo>
                <a:lnTo>
                  <a:pt x="0" y="10287000"/>
                </a:lnTo>
                <a:lnTo>
                  <a:pt x="0" y="0"/>
                </a:lnTo>
                <a:close/>
              </a:path>
            </a:pathLst>
          </a:custGeom>
          <a:blipFill>
            <a:blip r:embed="rId2">
              <a:alphaModFix amt="1749"/>
              <a:extLst>
                <a:ext uri="{96DAC541-7B7A-43D3-8B79-37D633B846F1}">
                  <asvg:svgBlip xmlns:asvg="http://schemas.microsoft.com/office/drawing/2016/SVG/main" r:embed="rId3"/>
                </a:ext>
              </a:extLst>
            </a:blip>
            <a:stretch>
              <a:fillRect/>
            </a:stretch>
          </a:blipFill>
        </p:spPr>
      </p:sp>
      <p:sp>
        <p:nvSpPr>
          <p:cNvPr id="3" name="Freeform 3"/>
          <p:cNvSpPr/>
          <p:nvPr/>
        </p:nvSpPr>
        <p:spPr>
          <a:xfrm>
            <a:off x="9366682" y="0"/>
            <a:ext cx="10287000" cy="10287000"/>
          </a:xfrm>
          <a:custGeom>
            <a:avLst/>
            <a:gdLst/>
            <a:ahLst/>
            <a:cxnLst/>
            <a:rect l="l" t="t" r="r" b="b"/>
            <a:pathLst>
              <a:path w="10287000" h="10287000">
                <a:moveTo>
                  <a:pt x="0" y="0"/>
                </a:moveTo>
                <a:lnTo>
                  <a:pt x="10287000" y="0"/>
                </a:lnTo>
                <a:lnTo>
                  <a:pt x="10287000" y="10287000"/>
                </a:lnTo>
                <a:lnTo>
                  <a:pt x="0" y="10287000"/>
                </a:lnTo>
                <a:lnTo>
                  <a:pt x="0" y="0"/>
                </a:lnTo>
                <a:close/>
              </a:path>
            </a:pathLst>
          </a:custGeom>
          <a:blipFill>
            <a:blip r:embed="rId2">
              <a:alphaModFix amt="1749"/>
              <a:extLst>
                <a:ext uri="{96DAC541-7B7A-43D3-8B79-37D633B846F1}">
                  <asvg:svgBlip xmlns:asvg="http://schemas.microsoft.com/office/drawing/2016/SVG/main" r:embed="rId3"/>
                </a:ext>
              </a:extLst>
            </a:blip>
            <a:stretch>
              <a:fillRect/>
            </a:stretch>
          </a:blipFill>
        </p:spPr>
      </p:sp>
      <p:grpSp>
        <p:nvGrpSpPr>
          <p:cNvPr id="4" name="Group 4"/>
          <p:cNvGrpSpPr/>
          <p:nvPr/>
        </p:nvGrpSpPr>
        <p:grpSpPr>
          <a:xfrm>
            <a:off x="4003177" y="652424"/>
            <a:ext cx="9050303" cy="1199604"/>
            <a:chOff x="0" y="0"/>
            <a:chExt cx="10425280" cy="1381855"/>
          </a:xfrm>
        </p:grpSpPr>
        <p:sp>
          <p:nvSpPr>
            <p:cNvPr id="5" name="Freeform 5"/>
            <p:cNvSpPr/>
            <p:nvPr/>
          </p:nvSpPr>
          <p:spPr>
            <a:xfrm>
              <a:off x="0" y="0"/>
              <a:ext cx="10425280" cy="1381855"/>
            </a:xfrm>
            <a:custGeom>
              <a:avLst/>
              <a:gdLst/>
              <a:ahLst/>
              <a:cxnLst/>
              <a:rect l="l" t="t" r="r" b="b"/>
              <a:pathLst>
                <a:path w="10425280" h="1381855">
                  <a:moveTo>
                    <a:pt x="0" y="0"/>
                  </a:moveTo>
                  <a:lnTo>
                    <a:pt x="10425280" y="0"/>
                  </a:lnTo>
                  <a:lnTo>
                    <a:pt x="10425280" y="1381855"/>
                  </a:lnTo>
                  <a:lnTo>
                    <a:pt x="0" y="1381855"/>
                  </a:lnTo>
                  <a:close/>
                </a:path>
              </a:pathLst>
            </a:custGeom>
            <a:solidFill>
              <a:srgbClr val="000000">
                <a:alpha val="0"/>
              </a:srgbClr>
            </a:solidFill>
          </p:spPr>
        </p:sp>
        <p:sp>
          <p:nvSpPr>
            <p:cNvPr id="6" name="TextBox 6"/>
            <p:cNvSpPr txBox="1"/>
            <p:nvPr/>
          </p:nvSpPr>
          <p:spPr>
            <a:xfrm>
              <a:off x="0" y="-238125"/>
              <a:ext cx="10425280" cy="1619980"/>
            </a:xfrm>
            <a:prstGeom prst="rect">
              <a:avLst/>
            </a:prstGeom>
          </p:spPr>
          <p:txBody>
            <a:bodyPr lIns="0" tIns="0" rIns="0" bIns="0" rtlCol="0" anchor="t"/>
            <a:lstStyle/>
            <a:p>
              <a:pPr algn="ctr">
                <a:lnSpc>
                  <a:spcPts val="8400"/>
                </a:lnSpc>
              </a:pPr>
              <a:r>
                <a:rPr lang="en-US" sz="6000" b="1" dirty="0">
                  <a:solidFill>
                    <a:srgbClr val="000000"/>
                  </a:solidFill>
                  <a:latin typeface="Times New Roman Bold"/>
                  <a:ea typeface="Times New Roman Bold"/>
                  <a:cs typeface="Times New Roman Bold"/>
                  <a:sym typeface="Times New Roman Bold"/>
                </a:rPr>
                <a:t>Uniqueness of Our Idea</a:t>
              </a:r>
            </a:p>
          </p:txBody>
        </p:sp>
      </p:grpSp>
      <p:sp>
        <p:nvSpPr>
          <p:cNvPr id="7" name="TextBox 7"/>
          <p:cNvSpPr txBox="1"/>
          <p:nvPr/>
        </p:nvSpPr>
        <p:spPr>
          <a:xfrm>
            <a:off x="146053" y="3014078"/>
            <a:ext cx="6194114" cy="2290444"/>
          </a:xfrm>
          <a:prstGeom prst="rect">
            <a:avLst/>
          </a:prstGeom>
        </p:spPr>
        <p:txBody>
          <a:bodyPr lIns="0" tIns="0" rIns="0" bIns="0" rtlCol="0" anchor="t">
            <a:spAutoFit/>
          </a:bodyPr>
          <a:lstStyle/>
          <a:p>
            <a:pPr algn="ctr">
              <a:lnSpc>
                <a:spcPts val="4480"/>
              </a:lnSpc>
              <a:spcBef>
                <a:spcPct val="0"/>
              </a:spcBef>
            </a:pPr>
            <a:r>
              <a:rPr lang="en-US" sz="3200" b="1">
                <a:solidFill>
                  <a:srgbClr val="000000"/>
                </a:solidFill>
                <a:latin typeface="Times New Roman Bold"/>
                <a:ea typeface="Times New Roman Bold"/>
                <a:cs typeface="Times New Roman Bold"/>
                <a:sym typeface="Times New Roman Bold"/>
              </a:rPr>
              <a:t>Aggregator Model</a:t>
            </a:r>
          </a:p>
          <a:p>
            <a:pPr algn="ctr">
              <a:lnSpc>
                <a:spcPts val="4480"/>
              </a:lnSpc>
              <a:spcBef>
                <a:spcPct val="0"/>
              </a:spcBef>
            </a:pPr>
            <a:r>
              <a:rPr lang="en-US" sz="3200">
                <a:solidFill>
                  <a:srgbClr val="000000"/>
                </a:solidFill>
                <a:latin typeface="Times New Roman"/>
                <a:ea typeface="Times New Roman"/>
                <a:cs typeface="Times New Roman"/>
                <a:sym typeface="Times New Roman"/>
              </a:rPr>
              <a:t>Unlike individual artisan platforms, you partner with local websites, making it scalable.</a:t>
            </a:r>
          </a:p>
        </p:txBody>
      </p:sp>
      <p:sp>
        <p:nvSpPr>
          <p:cNvPr id="8" name="TextBox 8"/>
          <p:cNvSpPr txBox="1"/>
          <p:nvPr/>
        </p:nvSpPr>
        <p:spPr>
          <a:xfrm>
            <a:off x="6620782" y="3014079"/>
            <a:ext cx="6152083" cy="2290445"/>
          </a:xfrm>
          <a:prstGeom prst="rect">
            <a:avLst/>
          </a:prstGeom>
        </p:spPr>
        <p:txBody>
          <a:bodyPr lIns="0" tIns="0" rIns="0" bIns="0" rtlCol="0" anchor="t">
            <a:spAutoFit/>
          </a:bodyPr>
          <a:lstStyle/>
          <a:p>
            <a:pPr algn="ctr">
              <a:lnSpc>
                <a:spcPts val="4480"/>
              </a:lnSpc>
              <a:spcBef>
                <a:spcPct val="0"/>
              </a:spcBef>
            </a:pPr>
            <a:r>
              <a:rPr lang="en-US" sz="3200" b="1">
                <a:solidFill>
                  <a:srgbClr val="000000"/>
                </a:solidFill>
                <a:latin typeface="Times New Roman Bold"/>
                <a:ea typeface="Times New Roman Bold"/>
                <a:cs typeface="Times New Roman Bold"/>
                <a:sym typeface="Times New Roman Bold"/>
              </a:rPr>
              <a:t>Transparency with QR Codes </a:t>
            </a:r>
          </a:p>
          <a:p>
            <a:pPr algn="ctr">
              <a:lnSpc>
                <a:spcPts val="4480"/>
              </a:lnSpc>
              <a:spcBef>
                <a:spcPct val="0"/>
              </a:spcBef>
            </a:pPr>
            <a:r>
              <a:rPr lang="en-US" sz="3200">
                <a:solidFill>
                  <a:srgbClr val="000000"/>
                </a:solidFill>
                <a:latin typeface="Times New Roman"/>
                <a:ea typeface="Times New Roman"/>
                <a:cs typeface="Times New Roman"/>
                <a:sym typeface="Times New Roman"/>
              </a:rPr>
              <a:t>Customers scans QR code on each product to see the artist’s name, price paid, and creation date.</a:t>
            </a:r>
          </a:p>
        </p:txBody>
      </p:sp>
      <p:sp>
        <p:nvSpPr>
          <p:cNvPr id="9" name="TextBox 9"/>
          <p:cNvSpPr txBox="1"/>
          <p:nvPr/>
        </p:nvSpPr>
        <p:spPr>
          <a:xfrm>
            <a:off x="1819092" y="6463019"/>
            <a:ext cx="6830857" cy="2290444"/>
          </a:xfrm>
          <a:prstGeom prst="rect">
            <a:avLst/>
          </a:prstGeom>
        </p:spPr>
        <p:txBody>
          <a:bodyPr lIns="0" tIns="0" rIns="0" bIns="0" rtlCol="0" anchor="t">
            <a:spAutoFit/>
          </a:bodyPr>
          <a:lstStyle/>
          <a:p>
            <a:pPr algn="ctr">
              <a:lnSpc>
                <a:spcPts val="4480"/>
              </a:lnSpc>
              <a:spcBef>
                <a:spcPct val="0"/>
              </a:spcBef>
            </a:pPr>
            <a:r>
              <a:rPr lang="en-US" sz="3200" b="1">
                <a:solidFill>
                  <a:srgbClr val="000000"/>
                </a:solidFill>
                <a:latin typeface="Times New Roman Bold"/>
                <a:ea typeface="Times New Roman Bold"/>
                <a:cs typeface="Times New Roman Bold"/>
                <a:sym typeface="Times New Roman Bold"/>
              </a:rPr>
              <a:t> Cultural Storytelling</a:t>
            </a:r>
            <a:r>
              <a:rPr lang="en-US" sz="3200">
                <a:solidFill>
                  <a:srgbClr val="000000"/>
                </a:solidFill>
                <a:latin typeface="Times New Roman"/>
                <a:ea typeface="Times New Roman"/>
                <a:cs typeface="Times New Roman"/>
                <a:sym typeface="Times New Roman"/>
              </a:rPr>
              <a:t> </a:t>
            </a:r>
          </a:p>
          <a:p>
            <a:pPr algn="ctr">
              <a:lnSpc>
                <a:spcPts val="4480"/>
              </a:lnSpc>
              <a:spcBef>
                <a:spcPct val="0"/>
              </a:spcBef>
            </a:pPr>
            <a:r>
              <a:rPr lang="en-US" sz="3200">
                <a:solidFill>
                  <a:srgbClr val="000000"/>
                </a:solidFill>
                <a:latin typeface="Times New Roman"/>
                <a:ea typeface="Times New Roman"/>
                <a:cs typeface="Times New Roman"/>
                <a:sym typeface="Times New Roman"/>
              </a:rPr>
              <a:t>Each product page will feature the history, artisan profile, and making process of the art form.</a:t>
            </a:r>
          </a:p>
        </p:txBody>
      </p:sp>
      <p:sp>
        <p:nvSpPr>
          <p:cNvPr id="10" name="TextBox 10"/>
          <p:cNvSpPr txBox="1"/>
          <p:nvPr/>
        </p:nvSpPr>
        <p:spPr>
          <a:xfrm>
            <a:off x="13053480" y="3014079"/>
            <a:ext cx="4995579" cy="2290444"/>
          </a:xfrm>
          <a:prstGeom prst="rect">
            <a:avLst/>
          </a:prstGeom>
        </p:spPr>
        <p:txBody>
          <a:bodyPr lIns="0" tIns="0" rIns="0" bIns="0" rtlCol="0" anchor="t">
            <a:spAutoFit/>
          </a:bodyPr>
          <a:lstStyle/>
          <a:p>
            <a:pPr algn="ctr">
              <a:lnSpc>
                <a:spcPts val="4480"/>
              </a:lnSpc>
              <a:spcBef>
                <a:spcPct val="0"/>
              </a:spcBef>
            </a:pPr>
            <a:r>
              <a:rPr lang="en-US" sz="3200" b="1">
                <a:solidFill>
                  <a:srgbClr val="000000"/>
                </a:solidFill>
                <a:latin typeface="Times New Roman Bold"/>
                <a:ea typeface="Times New Roman Bold"/>
                <a:cs typeface="Times New Roman Bold"/>
                <a:sym typeface="Times New Roman Bold"/>
              </a:rPr>
              <a:t> No Inventory Handling</a:t>
            </a:r>
          </a:p>
          <a:p>
            <a:pPr algn="ctr">
              <a:lnSpc>
                <a:spcPts val="4480"/>
              </a:lnSpc>
              <a:spcBef>
                <a:spcPct val="0"/>
              </a:spcBef>
            </a:pPr>
            <a:r>
              <a:rPr lang="en-US" sz="3200">
                <a:solidFill>
                  <a:srgbClr val="000000"/>
                </a:solidFill>
                <a:latin typeface="Times New Roman"/>
                <a:ea typeface="Times New Roman"/>
                <a:cs typeface="Times New Roman"/>
                <a:sym typeface="Times New Roman"/>
              </a:rPr>
              <a:t> The platform operates as a middleman, ensuring lower operational costs.</a:t>
            </a:r>
          </a:p>
        </p:txBody>
      </p:sp>
      <p:sp>
        <p:nvSpPr>
          <p:cNvPr id="11" name="TextBox 11"/>
          <p:cNvSpPr txBox="1"/>
          <p:nvPr/>
        </p:nvSpPr>
        <p:spPr>
          <a:xfrm>
            <a:off x="10365202" y="6466574"/>
            <a:ext cx="5376557" cy="2852419"/>
          </a:xfrm>
          <a:prstGeom prst="rect">
            <a:avLst/>
          </a:prstGeom>
        </p:spPr>
        <p:txBody>
          <a:bodyPr lIns="0" tIns="0" rIns="0" bIns="0" rtlCol="0" anchor="t">
            <a:spAutoFit/>
          </a:bodyPr>
          <a:lstStyle/>
          <a:p>
            <a:pPr algn="ctr">
              <a:lnSpc>
                <a:spcPts val="4480"/>
              </a:lnSpc>
              <a:spcBef>
                <a:spcPct val="0"/>
              </a:spcBef>
            </a:pPr>
            <a:r>
              <a:rPr lang="en-US" sz="3200" b="1">
                <a:solidFill>
                  <a:srgbClr val="000000"/>
                </a:solidFill>
                <a:latin typeface="Times New Roman Bold"/>
                <a:ea typeface="Times New Roman Bold"/>
                <a:cs typeface="Times New Roman Bold"/>
                <a:sym typeface="Times New Roman Bold"/>
              </a:rPr>
              <a:t>State-Based Promotions </a:t>
            </a:r>
          </a:p>
          <a:p>
            <a:pPr algn="ctr">
              <a:lnSpc>
                <a:spcPts val="4480"/>
              </a:lnSpc>
              <a:spcBef>
                <a:spcPct val="0"/>
              </a:spcBef>
            </a:pPr>
            <a:r>
              <a:rPr lang="en-US" sz="3200">
                <a:solidFill>
                  <a:srgbClr val="000000"/>
                </a:solidFill>
                <a:latin typeface="Times New Roman"/>
                <a:ea typeface="Times New Roman"/>
                <a:cs typeface="Times New Roman"/>
                <a:sym typeface="Times New Roman"/>
              </a:rPr>
              <a:t>Partnered websites can run regional promotions, increasing sales of local art.</a:t>
            </a:r>
          </a:p>
          <a:p>
            <a:pPr algn="ctr">
              <a:lnSpc>
                <a:spcPts val="4480"/>
              </a:lnSpc>
              <a:spcBef>
                <a:spcPct val="0"/>
              </a:spcBef>
            </a:pPr>
            <a:endParaRPr lang="en-US" sz="3200">
              <a:solidFill>
                <a:srgbClr val="000000"/>
              </a:solidFill>
              <a:latin typeface="Times New Roman"/>
              <a:ea typeface="Times New Roman"/>
              <a:cs typeface="Times New Roman"/>
              <a:sym typeface="Times New Roman"/>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301307"/>
        </a:solidFill>
        <a:effectLst/>
      </p:bgPr>
    </p:bg>
    <p:spTree>
      <p:nvGrpSpPr>
        <p:cNvPr id="1" name=""/>
        <p:cNvGrpSpPr/>
        <p:nvPr/>
      </p:nvGrpSpPr>
      <p:grpSpPr>
        <a:xfrm>
          <a:off x="0" y="0"/>
          <a:ext cx="0" cy="0"/>
          <a:chOff x="0" y="0"/>
          <a:chExt cx="0" cy="0"/>
        </a:xfrm>
      </p:grpSpPr>
      <p:sp>
        <p:nvSpPr>
          <p:cNvPr id="2" name="Freeform 2"/>
          <p:cNvSpPr/>
          <p:nvPr/>
        </p:nvSpPr>
        <p:spPr>
          <a:xfrm>
            <a:off x="-1143000" y="0"/>
            <a:ext cx="10287000" cy="10287000"/>
          </a:xfrm>
          <a:custGeom>
            <a:avLst/>
            <a:gdLst/>
            <a:ahLst/>
            <a:cxnLst/>
            <a:rect l="l" t="t" r="r" b="b"/>
            <a:pathLst>
              <a:path w="10287000" h="10287000">
                <a:moveTo>
                  <a:pt x="0" y="0"/>
                </a:moveTo>
                <a:lnTo>
                  <a:pt x="10287000" y="0"/>
                </a:lnTo>
                <a:lnTo>
                  <a:pt x="10287000" y="10287000"/>
                </a:lnTo>
                <a:lnTo>
                  <a:pt x="0" y="10287000"/>
                </a:lnTo>
                <a:lnTo>
                  <a:pt x="0" y="0"/>
                </a:lnTo>
                <a:close/>
              </a:path>
            </a:pathLst>
          </a:custGeom>
          <a:blipFill>
            <a:blip r:embed="rId2">
              <a:alphaModFix amt="8999"/>
              <a:extLst>
                <a:ext uri="{96DAC541-7B7A-43D3-8B79-37D633B846F1}">
                  <asvg:svgBlip xmlns:asvg="http://schemas.microsoft.com/office/drawing/2016/SVG/main" r:embed="rId3"/>
                </a:ext>
              </a:extLst>
            </a:blip>
            <a:stretch>
              <a:fillRect/>
            </a:stretch>
          </a:blipFill>
        </p:spPr>
      </p:sp>
      <p:sp>
        <p:nvSpPr>
          <p:cNvPr id="3" name="Freeform 3"/>
          <p:cNvSpPr/>
          <p:nvPr/>
        </p:nvSpPr>
        <p:spPr>
          <a:xfrm>
            <a:off x="9144000" y="0"/>
            <a:ext cx="10287000" cy="10287000"/>
          </a:xfrm>
          <a:custGeom>
            <a:avLst/>
            <a:gdLst/>
            <a:ahLst/>
            <a:cxnLst/>
            <a:rect l="l" t="t" r="r" b="b"/>
            <a:pathLst>
              <a:path w="10287000" h="10287000">
                <a:moveTo>
                  <a:pt x="0" y="0"/>
                </a:moveTo>
                <a:lnTo>
                  <a:pt x="10287000" y="0"/>
                </a:lnTo>
                <a:lnTo>
                  <a:pt x="10287000" y="10287000"/>
                </a:lnTo>
                <a:lnTo>
                  <a:pt x="0" y="10287000"/>
                </a:lnTo>
                <a:lnTo>
                  <a:pt x="0" y="0"/>
                </a:lnTo>
                <a:close/>
              </a:path>
            </a:pathLst>
          </a:custGeom>
          <a:blipFill>
            <a:blip r:embed="rId2">
              <a:alphaModFix amt="8999"/>
              <a:extLst>
                <a:ext uri="{96DAC541-7B7A-43D3-8B79-37D633B846F1}">
                  <asvg:svgBlip xmlns:asvg="http://schemas.microsoft.com/office/drawing/2016/SVG/main" r:embed="rId3"/>
                </a:ext>
              </a:extLst>
            </a:blip>
            <a:stretch>
              <a:fillRect/>
            </a:stretch>
          </a:blipFill>
        </p:spPr>
      </p:sp>
      <p:sp>
        <p:nvSpPr>
          <p:cNvPr id="4" name="Freeform 4"/>
          <p:cNvSpPr/>
          <p:nvPr/>
        </p:nvSpPr>
        <p:spPr>
          <a:xfrm>
            <a:off x="1047750" y="884039"/>
            <a:ext cx="16230600" cy="8374261"/>
          </a:xfrm>
          <a:custGeom>
            <a:avLst/>
            <a:gdLst/>
            <a:ahLst/>
            <a:cxnLst/>
            <a:rect l="l" t="t" r="r" b="b"/>
            <a:pathLst>
              <a:path w="16230600" h="8374261">
                <a:moveTo>
                  <a:pt x="0" y="0"/>
                </a:moveTo>
                <a:lnTo>
                  <a:pt x="16230600" y="0"/>
                </a:lnTo>
                <a:lnTo>
                  <a:pt x="16230600" y="8374261"/>
                </a:lnTo>
                <a:lnTo>
                  <a:pt x="0" y="837426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9379699" y="3195643"/>
            <a:ext cx="7555720" cy="5440118"/>
          </a:xfrm>
          <a:custGeom>
            <a:avLst/>
            <a:gdLst/>
            <a:ahLst/>
            <a:cxnLst/>
            <a:rect l="l" t="t" r="r" b="b"/>
            <a:pathLst>
              <a:path w="7555720" h="5440118">
                <a:moveTo>
                  <a:pt x="0" y="0"/>
                </a:moveTo>
                <a:lnTo>
                  <a:pt x="7555720" y="0"/>
                </a:lnTo>
                <a:lnTo>
                  <a:pt x="7555720" y="5440119"/>
                </a:lnTo>
                <a:lnTo>
                  <a:pt x="0" y="5440119"/>
                </a:lnTo>
                <a:lnTo>
                  <a:pt x="0" y="0"/>
                </a:lnTo>
                <a:close/>
              </a:path>
            </a:pathLst>
          </a:custGeom>
          <a:blipFill>
            <a:blip r:embed="rId6">
              <a:extLst>
                <a:ext uri="{96DAC541-7B7A-43D3-8B79-37D633B846F1}">
                  <asvg:svgBlip xmlns:asvg="http://schemas.microsoft.com/office/drawing/2016/SVG/main" r:embed="rId7"/>
                </a:ext>
              </a:extLst>
            </a:blip>
            <a:stretch>
              <a:fillRect t="-30" b="-30"/>
            </a:stretch>
          </a:blipFill>
        </p:spPr>
      </p:sp>
      <p:grpSp>
        <p:nvGrpSpPr>
          <p:cNvPr id="6" name="Group 6"/>
          <p:cNvGrpSpPr/>
          <p:nvPr/>
        </p:nvGrpSpPr>
        <p:grpSpPr>
          <a:xfrm>
            <a:off x="2039180" y="1381079"/>
            <a:ext cx="7818960" cy="814959"/>
            <a:chOff x="0" y="0"/>
            <a:chExt cx="10425280" cy="1086612"/>
          </a:xfrm>
        </p:grpSpPr>
        <p:sp>
          <p:nvSpPr>
            <p:cNvPr id="7" name="Freeform 7"/>
            <p:cNvSpPr/>
            <p:nvPr/>
          </p:nvSpPr>
          <p:spPr>
            <a:xfrm>
              <a:off x="0" y="0"/>
              <a:ext cx="10425280" cy="1086612"/>
            </a:xfrm>
            <a:custGeom>
              <a:avLst/>
              <a:gdLst/>
              <a:ahLst/>
              <a:cxnLst/>
              <a:rect l="l" t="t" r="r" b="b"/>
              <a:pathLst>
                <a:path w="10425280" h="1086612">
                  <a:moveTo>
                    <a:pt x="0" y="0"/>
                  </a:moveTo>
                  <a:lnTo>
                    <a:pt x="10425280" y="0"/>
                  </a:lnTo>
                  <a:lnTo>
                    <a:pt x="10425280" y="1086612"/>
                  </a:lnTo>
                  <a:lnTo>
                    <a:pt x="0" y="1086612"/>
                  </a:lnTo>
                  <a:close/>
                </a:path>
              </a:pathLst>
            </a:custGeom>
            <a:solidFill>
              <a:srgbClr val="000000">
                <a:alpha val="0"/>
              </a:srgbClr>
            </a:solidFill>
          </p:spPr>
        </p:sp>
        <p:sp>
          <p:nvSpPr>
            <p:cNvPr id="8" name="TextBox 8"/>
            <p:cNvSpPr txBox="1"/>
            <p:nvPr/>
          </p:nvSpPr>
          <p:spPr>
            <a:xfrm>
              <a:off x="0" y="-161925"/>
              <a:ext cx="10425280" cy="1248537"/>
            </a:xfrm>
            <a:prstGeom prst="rect">
              <a:avLst/>
            </a:prstGeom>
          </p:spPr>
          <p:txBody>
            <a:bodyPr lIns="0" tIns="0" rIns="0" bIns="0" rtlCol="0" anchor="t"/>
            <a:lstStyle/>
            <a:p>
              <a:pPr algn="l">
                <a:lnSpc>
                  <a:spcPts val="5880"/>
                </a:lnSpc>
              </a:pPr>
              <a:r>
                <a:rPr lang="en-US" sz="4200" b="1">
                  <a:solidFill>
                    <a:srgbClr val="000000"/>
                  </a:solidFill>
                  <a:latin typeface="Times New Roman Bold"/>
                  <a:ea typeface="Times New Roman Bold"/>
                  <a:cs typeface="Times New Roman Bold"/>
                  <a:sym typeface="Times New Roman Bold"/>
                </a:rPr>
                <a:t>Importance of Our Idea</a:t>
              </a:r>
            </a:p>
          </p:txBody>
        </p:sp>
      </p:grpSp>
      <p:grpSp>
        <p:nvGrpSpPr>
          <p:cNvPr id="9" name="Group 9"/>
          <p:cNvGrpSpPr/>
          <p:nvPr/>
        </p:nvGrpSpPr>
        <p:grpSpPr>
          <a:xfrm>
            <a:off x="2039180" y="2352001"/>
            <a:ext cx="5818421" cy="2791499"/>
            <a:chOff x="0" y="0"/>
            <a:chExt cx="7757895" cy="3721999"/>
          </a:xfrm>
        </p:grpSpPr>
        <p:sp>
          <p:nvSpPr>
            <p:cNvPr id="10" name="Freeform 10"/>
            <p:cNvSpPr/>
            <p:nvPr/>
          </p:nvSpPr>
          <p:spPr>
            <a:xfrm>
              <a:off x="0" y="0"/>
              <a:ext cx="7757895" cy="3721999"/>
            </a:xfrm>
            <a:custGeom>
              <a:avLst/>
              <a:gdLst/>
              <a:ahLst/>
              <a:cxnLst/>
              <a:rect l="l" t="t" r="r" b="b"/>
              <a:pathLst>
                <a:path w="7757895" h="3721999">
                  <a:moveTo>
                    <a:pt x="0" y="0"/>
                  </a:moveTo>
                  <a:lnTo>
                    <a:pt x="7757895" y="0"/>
                  </a:lnTo>
                  <a:lnTo>
                    <a:pt x="7757895" y="3721999"/>
                  </a:lnTo>
                  <a:lnTo>
                    <a:pt x="0" y="3721999"/>
                  </a:lnTo>
                  <a:close/>
                </a:path>
              </a:pathLst>
            </a:custGeom>
            <a:solidFill>
              <a:srgbClr val="000000">
                <a:alpha val="0"/>
              </a:srgbClr>
            </a:solidFill>
          </p:spPr>
        </p:sp>
        <p:sp>
          <p:nvSpPr>
            <p:cNvPr id="11" name="TextBox 11"/>
            <p:cNvSpPr txBox="1"/>
            <p:nvPr/>
          </p:nvSpPr>
          <p:spPr>
            <a:xfrm>
              <a:off x="0" y="-123825"/>
              <a:ext cx="7757895" cy="3845824"/>
            </a:xfrm>
            <a:prstGeom prst="rect">
              <a:avLst/>
            </a:prstGeom>
          </p:spPr>
          <p:txBody>
            <a:bodyPr lIns="0" tIns="0" rIns="0" bIns="0" rtlCol="0" anchor="t"/>
            <a:lstStyle/>
            <a:p>
              <a:pPr marL="647700" lvl="1" indent="-323850" algn="l">
                <a:lnSpc>
                  <a:spcPts val="4200"/>
                </a:lnSpc>
                <a:buFont typeface="Arial"/>
                <a:buChar char="•"/>
              </a:pPr>
              <a:r>
                <a:rPr lang="en-US" sz="3000" dirty="0">
                  <a:solidFill>
                    <a:srgbClr val="7A5038"/>
                  </a:solidFill>
                  <a:latin typeface="Times New Roman"/>
                  <a:ea typeface="Times New Roman"/>
                  <a:cs typeface="Times New Roman"/>
                  <a:sym typeface="Times New Roman"/>
                </a:rPr>
                <a:t>Preserving Cultural Heritage </a:t>
              </a:r>
            </a:p>
            <a:p>
              <a:pPr marL="647700" lvl="1" indent="-323850" algn="l">
                <a:lnSpc>
                  <a:spcPts val="4200"/>
                </a:lnSpc>
                <a:buFont typeface="Arial"/>
                <a:buChar char="•"/>
              </a:pPr>
              <a:r>
                <a:rPr lang="en-US" sz="3000" dirty="0">
                  <a:solidFill>
                    <a:srgbClr val="7A5038"/>
                  </a:solidFill>
                  <a:latin typeface="Times New Roman"/>
                  <a:ea typeface="Times New Roman"/>
                  <a:cs typeface="Times New Roman"/>
                  <a:sym typeface="Times New Roman"/>
                </a:rPr>
                <a:t>Empowering Local Artisans </a:t>
              </a:r>
            </a:p>
            <a:p>
              <a:pPr marL="647700" lvl="1" indent="-323850" algn="l">
                <a:lnSpc>
                  <a:spcPts val="4200"/>
                </a:lnSpc>
                <a:buFont typeface="Arial"/>
                <a:buChar char="•"/>
              </a:pPr>
              <a:r>
                <a:rPr lang="en-US" sz="3000" dirty="0">
                  <a:solidFill>
                    <a:srgbClr val="7A5038"/>
                  </a:solidFill>
                  <a:latin typeface="Times New Roman"/>
                  <a:ea typeface="Times New Roman"/>
                  <a:cs typeface="Times New Roman"/>
                  <a:sym typeface="Times New Roman"/>
                </a:rPr>
                <a:t>Bridging the Digital Gap .</a:t>
              </a:r>
            </a:p>
            <a:p>
              <a:pPr marL="647700" lvl="1" indent="-323850" algn="l">
                <a:lnSpc>
                  <a:spcPts val="4200"/>
                </a:lnSpc>
                <a:buFont typeface="Arial"/>
                <a:buChar char="•"/>
              </a:pPr>
              <a:r>
                <a:rPr lang="en-US" sz="3000" dirty="0">
                  <a:solidFill>
                    <a:srgbClr val="7A5038"/>
                  </a:solidFill>
                  <a:latin typeface="Times New Roman"/>
                  <a:ea typeface="Times New Roman"/>
                  <a:cs typeface="Times New Roman"/>
                  <a:sym typeface="Times New Roman"/>
                </a:rPr>
                <a:t>Enhancing Transparency </a:t>
              </a:r>
            </a:p>
            <a:p>
              <a:pPr marL="647700" lvl="1" indent="-323850" algn="l">
                <a:lnSpc>
                  <a:spcPts val="4200"/>
                </a:lnSpc>
                <a:buFont typeface="Arial"/>
                <a:buChar char="•"/>
              </a:pPr>
              <a:r>
                <a:rPr lang="en-US" sz="3000" dirty="0">
                  <a:solidFill>
                    <a:srgbClr val="7A5038"/>
                  </a:solidFill>
                  <a:latin typeface="Times New Roman"/>
                  <a:ea typeface="Times New Roman"/>
                  <a:cs typeface="Times New Roman"/>
                  <a:sym typeface="Times New Roman"/>
                </a:rPr>
                <a:t>Boosting Economic Growth </a:t>
              </a:r>
            </a:p>
          </p:txBody>
        </p:sp>
      </p:grpSp>
      <p:sp>
        <p:nvSpPr>
          <p:cNvPr id="12" name="TextBox 12"/>
          <p:cNvSpPr txBox="1"/>
          <p:nvPr/>
        </p:nvSpPr>
        <p:spPr>
          <a:xfrm>
            <a:off x="2039180" y="5200650"/>
            <a:ext cx="4861538" cy="1541139"/>
          </a:xfrm>
          <a:prstGeom prst="rect">
            <a:avLst/>
          </a:prstGeom>
        </p:spPr>
        <p:txBody>
          <a:bodyPr lIns="0" tIns="0" rIns="0" bIns="0" rtlCol="0" anchor="t">
            <a:spAutoFit/>
          </a:bodyPr>
          <a:lstStyle/>
          <a:p>
            <a:pPr algn="ctr">
              <a:lnSpc>
                <a:spcPts val="5880"/>
              </a:lnSpc>
              <a:spcBef>
                <a:spcPct val="0"/>
              </a:spcBef>
            </a:pPr>
            <a:r>
              <a:rPr lang="en-US" sz="4200" b="1">
                <a:solidFill>
                  <a:srgbClr val="000000"/>
                </a:solidFill>
                <a:latin typeface="Times New Roman Bold"/>
                <a:ea typeface="Times New Roman Bold"/>
                <a:cs typeface="Times New Roman Bold"/>
                <a:sym typeface="Times New Roman Bold"/>
              </a:rPr>
              <a:t>Impact on Society</a:t>
            </a:r>
          </a:p>
          <a:p>
            <a:pPr algn="ctr">
              <a:lnSpc>
                <a:spcPts val="5880"/>
              </a:lnSpc>
              <a:spcBef>
                <a:spcPct val="0"/>
              </a:spcBef>
            </a:pPr>
            <a:endParaRPr lang="en-US" sz="4200" b="1">
              <a:solidFill>
                <a:srgbClr val="000000"/>
              </a:solidFill>
              <a:latin typeface="Times New Roman Bold"/>
              <a:ea typeface="Times New Roman Bold"/>
              <a:cs typeface="Times New Roman Bold"/>
              <a:sym typeface="Times New Roman Bold"/>
            </a:endParaRPr>
          </a:p>
        </p:txBody>
      </p:sp>
      <p:sp>
        <p:nvSpPr>
          <p:cNvPr id="13" name="TextBox 13"/>
          <p:cNvSpPr txBox="1"/>
          <p:nvPr/>
        </p:nvSpPr>
        <p:spPr>
          <a:xfrm>
            <a:off x="2039180" y="6187754"/>
            <a:ext cx="6547604" cy="2714625"/>
          </a:xfrm>
          <a:prstGeom prst="rect">
            <a:avLst/>
          </a:prstGeom>
        </p:spPr>
        <p:txBody>
          <a:bodyPr lIns="0" tIns="0" rIns="0" bIns="0" rtlCol="0" anchor="t">
            <a:spAutoFit/>
          </a:bodyPr>
          <a:lstStyle/>
          <a:p>
            <a:pPr marL="647702" lvl="1" indent="-323851" algn="l">
              <a:lnSpc>
                <a:spcPts val="4200"/>
              </a:lnSpc>
              <a:buFont typeface="Arial"/>
              <a:buChar char="•"/>
            </a:pPr>
            <a:r>
              <a:rPr lang="en-US" sz="3000">
                <a:solidFill>
                  <a:srgbClr val="7A5038"/>
                </a:solidFill>
                <a:latin typeface="Times New Roman"/>
                <a:ea typeface="Times New Roman"/>
                <a:cs typeface="Times New Roman"/>
                <a:sym typeface="Times New Roman"/>
              </a:rPr>
              <a:t>Increased Sales &amp; Visibility </a:t>
            </a:r>
          </a:p>
          <a:p>
            <a:pPr marL="647702" lvl="1" indent="-323851" algn="l">
              <a:lnSpc>
                <a:spcPts val="4200"/>
              </a:lnSpc>
              <a:buFont typeface="Arial"/>
              <a:buChar char="•"/>
            </a:pPr>
            <a:r>
              <a:rPr lang="en-US" sz="3000">
                <a:solidFill>
                  <a:srgbClr val="7A5038"/>
                </a:solidFill>
                <a:latin typeface="Times New Roman"/>
                <a:ea typeface="Times New Roman"/>
                <a:cs typeface="Times New Roman"/>
                <a:sym typeface="Times New Roman"/>
              </a:rPr>
              <a:t>Fair &amp; Direct Earnings </a:t>
            </a:r>
          </a:p>
          <a:p>
            <a:pPr marL="647702" lvl="1" indent="-323851" algn="l">
              <a:lnSpc>
                <a:spcPts val="4200"/>
              </a:lnSpc>
              <a:buFont typeface="Arial"/>
              <a:buChar char="•"/>
            </a:pPr>
            <a:r>
              <a:rPr lang="en-US" sz="3000">
                <a:solidFill>
                  <a:srgbClr val="7A5038"/>
                </a:solidFill>
                <a:latin typeface="Times New Roman"/>
                <a:ea typeface="Times New Roman"/>
                <a:cs typeface="Times New Roman"/>
                <a:sym typeface="Times New Roman"/>
              </a:rPr>
              <a:t>Consumer Trust &amp; Engagement </a:t>
            </a:r>
          </a:p>
          <a:p>
            <a:pPr marL="647702" lvl="1" indent="-323851" algn="l">
              <a:lnSpc>
                <a:spcPts val="4200"/>
              </a:lnSpc>
              <a:buFont typeface="Arial"/>
              <a:buChar char="•"/>
            </a:pPr>
            <a:r>
              <a:rPr lang="en-US" sz="3000">
                <a:solidFill>
                  <a:srgbClr val="7A5038"/>
                </a:solidFill>
                <a:latin typeface="Times New Roman"/>
                <a:ea typeface="Times New Roman"/>
                <a:cs typeface="Times New Roman"/>
                <a:sym typeface="Times New Roman"/>
              </a:rPr>
              <a:t>Encouraging Future Generations </a:t>
            </a:r>
          </a:p>
          <a:p>
            <a:pPr marL="647702" lvl="1" indent="-323851" algn="l">
              <a:lnSpc>
                <a:spcPts val="4200"/>
              </a:lnSpc>
              <a:buFont typeface="Arial"/>
              <a:buChar char="•"/>
            </a:pPr>
            <a:r>
              <a:rPr lang="en-US" sz="3000">
                <a:solidFill>
                  <a:srgbClr val="7A5038"/>
                </a:solidFill>
                <a:latin typeface="Times New Roman"/>
                <a:ea typeface="Times New Roman"/>
                <a:cs typeface="Times New Roman"/>
                <a:sym typeface="Times New Roman"/>
              </a:rPr>
              <a:t>Sustainable &amp; Ethical Business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DED2BD"/>
        </a:solidFill>
        <a:effectLst/>
      </p:bgPr>
    </p:bg>
    <p:spTree>
      <p:nvGrpSpPr>
        <p:cNvPr id="1" name=""/>
        <p:cNvGrpSpPr/>
        <p:nvPr/>
      </p:nvGrpSpPr>
      <p:grpSpPr>
        <a:xfrm>
          <a:off x="0" y="0"/>
          <a:ext cx="0" cy="0"/>
          <a:chOff x="0" y="0"/>
          <a:chExt cx="0" cy="0"/>
        </a:xfrm>
      </p:grpSpPr>
      <p:sp>
        <p:nvSpPr>
          <p:cNvPr id="2" name="Freeform 2"/>
          <p:cNvSpPr/>
          <p:nvPr/>
        </p:nvSpPr>
        <p:spPr>
          <a:xfrm>
            <a:off x="-920318" y="0"/>
            <a:ext cx="10287000" cy="10287000"/>
          </a:xfrm>
          <a:custGeom>
            <a:avLst/>
            <a:gdLst/>
            <a:ahLst/>
            <a:cxnLst/>
            <a:rect l="l" t="t" r="r" b="b"/>
            <a:pathLst>
              <a:path w="10287000" h="10287000">
                <a:moveTo>
                  <a:pt x="0" y="0"/>
                </a:moveTo>
                <a:lnTo>
                  <a:pt x="10287000" y="0"/>
                </a:lnTo>
                <a:lnTo>
                  <a:pt x="10287000" y="10287000"/>
                </a:lnTo>
                <a:lnTo>
                  <a:pt x="0" y="10287000"/>
                </a:lnTo>
                <a:lnTo>
                  <a:pt x="0" y="0"/>
                </a:lnTo>
                <a:close/>
              </a:path>
            </a:pathLst>
          </a:custGeom>
          <a:blipFill>
            <a:blip r:embed="rId2">
              <a:alphaModFix amt="1749"/>
              <a:extLst>
                <a:ext uri="{96DAC541-7B7A-43D3-8B79-37D633B846F1}">
                  <asvg:svgBlip xmlns:asvg="http://schemas.microsoft.com/office/drawing/2016/SVG/main" r:embed="rId3"/>
                </a:ext>
              </a:extLst>
            </a:blip>
            <a:stretch>
              <a:fillRect/>
            </a:stretch>
          </a:blipFill>
        </p:spPr>
      </p:sp>
      <p:sp>
        <p:nvSpPr>
          <p:cNvPr id="3" name="Freeform 3"/>
          <p:cNvSpPr/>
          <p:nvPr/>
        </p:nvSpPr>
        <p:spPr>
          <a:xfrm>
            <a:off x="9366682" y="0"/>
            <a:ext cx="10287000" cy="10287000"/>
          </a:xfrm>
          <a:custGeom>
            <a:avLst/>
            <a:gdLst/>
            <a:ahLst/>
            <a:cxnLst/>
            <a:rect l="l" t="t" r="r" b="b"/>
            <a:pathLst>
              <a:path w="10287000" h="10287000">
                <a:moveTo>
                  <a:pt x="0" y="0"/>
                </a:moveTo>
                <a:lnTo>
                  <a:pt x="10287000" y="0"/>
                </a:lnTo>
                <a:lnTo>
                  <a:pt x="10287000" y="10287000"/>
                </a:lnTo>
                <a:lnTo>
                  <a:pt x="0" y="10287000"/>
                </a:lnTo>
                <a:lnTo>
                  <a:pt x="0" y="0"/>
                </a:lnTo>
                <a:close/>
              </a:path>
            </a:pathLst>
          </a:custGeom>
          <a:blipFill>
            <a:blip r:embed="rId2">
              <a:alphaModFix amt="1749"/>
              <a:extLst>
                <a:ext uri="{96DAC541-7B7A-43D3-8B79-37D633B846F1}">
                  <asvg:svgBlip xmlns:asvg="http://schemas.microsoft.com/office/drawing/2016/SVG/main" r:embed="rId3"/>
                </a:ext>
              </a:extLst>
            </a:blip>
            <a:stretch>
              <a:fillRect/>
            </a:stretch>
          </a:blipFill>
        </p:spPr>
      </p:sp>
      <p:sp>
        <p:nvSpPr>
          <p:cNvPr id="4" name="Freeform 4"/>
          <p:cNvSpPr/>
          <p:nvPr/>
        </p:nvSpPr>
        <p:spPr>
          <a:xfrm>
            <a:off x="1028700" y="884039"/>
            <a:ext cx="16230600" cy="8374261"/>
          </a:xfrm>
          <a:custGeom>
            <a:avLst/>
            <a:gdLst/>
            <a:ahLst/>
            <a:cxnLst/>
            <a:rect l="l" t="t" r="r" b="b"/>
            <a:pathLst>
              <a:path w="16230600" h="8374261">
                <a:moveTo>
                  <a:pt x="0" y="0"/>
                </a:moveTo>
                <a:lnTo>
                  <a:pt x="16230600" y="0"/>
                </a:lnTo>
                <a:lnTo>
                  <a:pt x="16230600" y="8374261"/>
                </a:lnTo>
                <a:lnTo>
                  <a:pt x="0" y="837426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5" name="Group 5"/>
          <p:cNvGrpSpPr/>
          <p:nvPr/>
        </p:nvGrpSpPr>
        <p:grpSpPr>
          <a:xfrm>
            <a:off x="5234520" y="1260367"/>
            <a:ext cx="7818960" cy="1125260"/>
            <a:chOff x="0" y="-269361"/>
            <a:chExt cx="10425280" cy="1500347"/>
          </a:xfrm>
        </p:grpSpPr>
        <p:sp>
          <p:nvSpPr>
            <p:cNvPr id="6" name="Freeform 6"/>
            <p:cNvSpPr/>
            <p:nvPr/>
          </p:nvSpPr>
          <p:spPr>
            <a:xfrm>
              <a:off x="0" y="0"/>
              <a:ext cx="10425280" cy="1230986"/>
            </a:xfrm>
            <a:custGeom>
              <a:avLst/>
              <a:gdLst/>
              <a:ahLst/>
              <a:cxnLst/>
              <a:rect l="l" t="t" r="r" b="b"/>
              <a:pathLst>
                <a:path w="10425280" h="1230986">
                  <a:moveTo>
                    <a:pt x="0" y="0"/>
                  </a:moveTo>
                  <a:lnTo>
                    <a:pt x="10425280" y="0"/>
                  </a:lnTo>
                  <a:lnTo>
                    <a:pt x="10425280" y="1230986"/>
                  </a:lnTo>
                  <a:lnTo>
                    <a:pt x="0" y="1230986"/>
                  </a:lnTo>
                  <a:close/>
                </a:path>
              </a:pathLst>
            </a:custGeom>
            <a:solidFill>
              <a:srgbClr val="000000">
                <a:alpha val="0"/>
              </a:srgbClr>
            </a:solidFill>
          </p:spPr>
        </p:sp>
        <p:sp>
          <p:nvSpPr>
            <p:cNvPr id="7" name="TextBox 7"/>
            <p:cNvSpPr txBox="1"/>
            <p:nvPr/>
          </p:nvSpPr>
          <p:spPr>
            <a:xfrm>
              <a:off x="0" y="-269361"/>
              <a:ext cx="10425280" cy="1316711"/>
            </a:xfrm>
            <a:prstGeom prst="rect">
              <a:avLst/>
            </a:prstGeom>
          </p:spPr>
          <p:txBody>
            <a:bodyPr lIns="0" tIns="0" rIns="0" bIns="0" rtlCol="0" anchor="t"/>
            <a:lstStyle/>
            <a:p>
              <a:pPr algn="ctr">
                <a:lnSpc>
                  <a:spcPts val="5880"/>
                </a:lnSpc>
              </a:pPr>
              <a:r>
                <a:rPr lang="en-US" sz="4200" b="1" dirty="0">
                  <a:solidFill>
                    <a:srgbClr val="FBEED9"/>
                  </a:solidFill>
                  <a:latin typeface="Times New Roman" panose="02020603050405020304" pitchFamily="18" charset="0"/>
                  <a:ea typeface="League Spartan"/>
                  <a:cs typeface="Times New Roman" panose="02020603050405020304" pitchFamily="18" charset="0"/>
                  <a:sym typeface="League Spartan"/>
                </a:rPr>
                <a:t>Workflow</a:t>
              </a:r>
            </a:p>
          </p:txBody>
        </p:sp>
      </p:grpSp>
      <p:sp>
        <p:nvSpPr>
          <p:cNvPr id="8" name="TextBox 8"/>
          <p:cNvSpPr txBox="1"/>
          <p:nvPr/>
        </p:nvSpPr>
        <p:spPr>
          <a:xfrm>
            <a:off x="1028700" y="2045878"/>
            <a:ext cx="9307809" cy="7620419"/>
          </a:xfrm>
          <a:prstGeom prst="rect">
            <a:avLst/>
          </a:prstGeom>
        </p:spPr>
        <p:txBody>
          <a:bodyPr wrap="square" lIns="0" tIns="0" rIns="0" bIns="0" rtlCol="0" anchor="t">
            <a:spAutoFit/>
          </a:bodyPr>
          <a:lstStyle/>
          <a:p>
            <a:pPr marL="712468" lvl="1" indent="-356234" algn="l">
              <a:lnSpc>
                <a:spcPts val="4619"/>
              </a:lnSpc>
              <a:buFont typeface="Arial"/>
              <a:buChar char="•"/>
            </a:pPr>
            <a:r>
              <a:rPr lang="en-US" sz="3299" b="1" dirty="0">
                <a:solidFill>
                  <a:srgbClr val="FFFFFF"/>
                </a:solidFill>
                <a:latin typeface="Times New Roman" panose="02020603050405020304" pitchFamily="18" charset="0"/>
                <a:ea typeface="League Spartan"/>
                <a:cs typeface="Times New Roman" panose="02020603050405020304" pitchFamily="18" charset="0"/>
                <a:sym typeface="League Spartan"/>
              </a:rPr>
              <a:t>Step 1: Collaboration with Local Artisan Websites</a:t>
            </a:r>
          </a:p>
          <a:p>
            <a:pPr marL="712468" lvl="1" indent="-356234" algn="l">
              <a:lnSpc>
                <a:spcPts val="4619"/>
              </a:lnSpc>
              <a:buFont typeface="Arial"/>
              <a:buChar char="•"/>
            </a:pPr>
            <a:r>
              <a:rPr lang="en-US" sz="3299" b="1" dirty="0">
                <a:solidFill>
                  <a:srgbClr val="FFFFFF"/>
                </a:solidFill>
                <a:latin typeface="Times New Roman" panose="02020603050405020304" pitchFamily="18" charset="0"/>
                <a:ea typeface="League Spartan"/>
                <a:cs typeface="Times New Roman" panose="02020603050405020304" pitchFamily="18" charset="0"/>
                <a:sym typeface="League Spartan"/>
              </a:rPr>
              <a:t>Step 2: Centralized Artistry Platform</a:t>
            </a:r>
          </a:p>
          <a:p>
            <a:pPr marL="1424937" lvl="2" indent="-474979" algn="l">
              <a:lnSpc>
                <a:spcPts val="4619"/>
              </a:lnSpc>
              <a:buFont typeface="Arial"/>
              <a:buChar char="⚬"/>
            </a:pPr>
            <a:r>
              <a:rPr lang="en-US" sz="3299" b="1" dirty="0">
                <a:solidFill>
                  <a:srgbClr val="FFFFFF"/>
                </a:solidFill>
                <a:latin typeface="Times New Roman" panose="02020603050405020304" pitchFamily="18" charset="0"/>
                <a:ea typeface="League Spartan"/>
                <a:cs typeface="Times New Roman" panose="02020603050405020304" pitchFamily="18" charset="0"/>
                <a:sym typeface="League Spartan"/>
              </a:rPr>
              <a:t>Each product page includes:</a:t>
            </a:r>
          </a:p>
          <a:p>
            <a:pPr marL="2137405" lvl="3" indent="-534351" algn="l">
              <a:lnSpc>
                <a:spcPts val="4619"/>
              </a:lnSpc>
              <a:buFont typeface="Arial"/>
              <a:buChar char="￭"/>
            </a:pPr>
            <a:r>
              <a:rPr lang="en-US" sz="3299" b="1" dirty="0">
                <a:solidFill>
                  <a:srgbClr val="FFFFFF"/>
                </a:solidFill>
                <a:latin typeface="Times New Roman" panose="02020603050405020304" pitchFamily="18" charset="0"/>
                <a:ea typeface="League Spartan"/>
                <a:cs typeface="Times New Roman" panose="02020603050405020304" pitchFamily="18" charset="0"/>
                <a:sym typeface="League Spartan"/>
              </a:rPr>
              <a:t>Cultural storytelling to engage buyers.</a:t>
            </a:r>
          </a:p>
          <a:p>
            <a:pPr marL="2137405" lvl="3" indent="-534351" algn="l">
              <a:lnSpc>
                <a:spcPts val="4619"/>
              </a:lnSpc>
              <a:buFont typeface="Arial"/>
              <a:buChar char="￭"/>
            </a:pPr>
            <a:r>
              <a:rPr lang="en-US" sz="3299" b="1" dirty="0">
                <a:solidFill>
                  <a:srgbClr val="FFFFFF"/>
                </a:solidFill>
                <a:latin typeface="Times New Roman" panose="02020603050405020304" pitchFamily="18" charset="0"/>
                <a:ea typeface="League Spartan"/>
                <a:cs typeface="Times New Roman" panose="02020603050405020304" pitchFamily="18" charset="0"/>
                <a:sym typeface="League Spartan"/>
              </a:rPr>
              <a:t>QR Code ensuring authenticity, artisan details, and pricing transparency.</a:t>
            </a:r>
          </a:p>
          <a:p>
            <a:pPr marL="712468" lvl="1" indent="-356234" algn="l">
              <a:lnSpc>
                <a:spcPts val="4619"/>
              </a:lnSpc>
              <a:buFont typeface="Arial"/>
              <a:buChar char="•"/>
            </a:pPr>
            <a:r>
              <a:rPr lang="en-US" sz="3299" b="1" dirty="0">
                <a:solidFill>
                  <a:srgbClr val="FFFFFF"/>
                </a:solidFill>
                <a:latin typeface="Times New Roman" panose="02020603050405020304" pitchFamily="18" charset="0"/>
                <a:ea typeface="League Spartan"/>
                <a:cs typeface="Times New Roman" panose="02020603050405020304" pitchFamily="18" charset="0"/>
                <a:sym typeface="League Spartan"/>
              </a:rPr>
              <a:t>Step 3: Customer Orders the Product</a:t>
            </a:r>
          </a:p>
          <a:p>
            <a:pPr marL="712468" lvl="1" indent="-356234" algn="l">
              <a:lnSpc>
                <a:spcPts val="4619"/>
              </a:lnSpc>
              <a:buFont typeface="Arial"/>
              <a:buChar char="•"/>
            </a:pPr>
            <a:r>
              <a:rPr lang="en-US" sz="3299" b="1" dirty="0">
                <a:solidFill>
                  <a:srgbClr val="FFFFFF"/>
                </a:solidFill>
                <a:latin typeface="Times New Roman" panose="02020603050405020304" pitchFamily="18" charset="0"/>
                <a:ea typeface="League Spartan"/>
                <a:cs typeface="Times New Roman" panose="02020603050405020304" pitchFamily="18" charset="0"/>
                <a:sym typeface="League Spartan"/>
              </a:rPr>
              <a:t>Step 4: Order Processing by Local Websites</a:t>
            </a:r>
          </a:p>
          <a:p>
            <a:pPr marL="712468" lvl="1" indent="-356234" algn="l">
              <a:lnSpc>
                <a:spcPts val="4619"/>
              </a:lnSpc>
              <a:buFont typeface="Arial"/>
              <a:buChar char="•"/>
            </a:pPr>
            <a:r>
              <a:rPr lang="en-US" sz="3299" b="1" dirty="0">
                <a:solidFill>
                  <a:srgbClr val="FFFFFF"/>
                </a:solidFill>
                <a:latin typeface="Times New Roman" panose="02020603050405020304" pitchFamily="18" charset="0"/>
                <a:ea typeface="League Spartan"/>
                <a:cs typeface="Times New Roman" panose="02020603050405020304" pitchFamily="18" charset="0"/>
                <a:sym typeface="League Spartan"/>
              </a:rPr>
              <a:t>Step 5: Secure Payment Distribution</a:t>
            </a:r>
          </a:p>
          <a:p>
            <a:pPr marL="712468" lvl="1" indent="-356234" algn="l">
              <a:lnSpc>
                <a:spcPts val="4619"/>
              </a:lnSpc>
              <a:buFont typeface="Arial"/>
              <a:buChar char="•"/>
            </a:pPr>
            <a:r>
              <a:rPr lang="en-US" sz="3299" b="1" dirty="0">
                <a:solidFill>
                  <a:srgbClr val="FFFFFF"/>
                </a:solidFill>
                <a:latin typeface="Times New Roman" panose="02020603050405020304" pitchFamily="18" charset="0"/>
                <a:ea typeface="League Spartan"/>
                <a:cs typeface="Times New Roman" panose="02020603050405020304" pitchFamily="18" charset="0"/>
                <a:sym typeface="League Spartan"/>
              </a:rPr>
              <a:t>Step 6: Marketing &amp; Promotions</a:t>
            </a:r>
          </a:p>
          <a:p>
            <a:pPr marL="712468" lvl="1" indent="-356234" algn="l">
              <a:lnSpc>
                <a:spcPts val="4619"/>
              </a:lnSpc>
              <a:buFont typeface="Arial"/>
              <a:buChar char="•"/>
            </a:pPr>
            <a:r>
              <a:rPr lang="en-US" sz="3299" b="1" dirty="0">
                <a:solidFill>
                  <a:srgbClr val="FFFFFF"/>
                </a:solidFill>
                <a:latin typeface="Times New Roman" panose="02020603050405020304" pitchFamily="18" charset="0"/>
                <a:ea typeface="League Spartan"/>
                <a:cs typeface="Times New Roman" panose="02020603050405020304" pitchFamily="18" charset="0"/>
                <a:sym typeface="League Spartan"/>
              </a:rPr>
              <a:t>Step 7: Scaling &amp; Expansion</a:t>
            </a:r>
          </a:p>
          <a:p>
            <a:pPr algn="l">
              <a:lnSpc>
                <a:spcPts val="4619"/>
              </a:lnSpc>
              <a:spcBef>
                <a:spcPct val="0"/>
              </a:spcBef>
            </a:pPr>
            <a:endParaRPr lang="en-US" sz="3299" b="1" dirty="0">
              <a:solidFill>
                <a:srgbClr val="FFFFFF"/>
              </a:solidFill>
              <a:latin typeface="Times New Roman" panose="02020603050405020304" pitchFamily="18" charset="0"/>
              <a:ea typeface="League Spartan"/>
              <a:cs typeface="Times New Roman" panose="02020603050405020304" pitchFamily="18" charset="0"/>
              <a:sym typeface="League Spartan"/>
            </a:endParaRPr>
          </a:p>
        </p:txBody>
      </p:sp>
      <p:sp>
        <p:nvSpPr>
          <p:cNvPr id="9" name="Freeform 9"/>
          <p:cNvSpPr/>
          <p:nvPr/>
        </p:nvSpPr>
        <p:spPr>
          <a:xfrm>
            <a:off x="14249400" y="1153452"/>
            <a:ext cx="2610826" cy="2598798"/>
          </a:xfrm>
          <a:custGeom>
            <a:avLst/>
            <a:gdLst/>
            <a:ahLst/>
            <a:cxnLst/>
            <a:rect l="l" t="t" r="r" b="b"/>
            <a:pathLst>
              <a:path w="2610826" h="2598798">
                <a:moveTo>
                  <a:pt x="0" y="0"/>
                </a:moveTo>
                <a:lnTo>
                  <a:pt x="2610827" y="0"/>
                </a:lnTo>
                <a:lnTo>
                  <a:pt x="2610827" y="2598798"/>
                </a:lnTo>
                <a:lnTo>
                  <a:pt x="0" y="259879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pic>
        <p:nvPicPr>
          <p:cNvPr id="11" name="Picture 10">
            <a:extLst>
              <a:ext uri="{FF2B5EF4-FFF2-40B4-BE49-F238E27FC236}">
                <a16:creationId xmlns:a16="http://schemas.microsoft.com/office/drawing/2014/main" id="{A02A0C79-EB54-F7ED-0608-91606FA3EC4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348913" y="4151120"/>
            <a:ext cx="6796087" cy="4767262"/>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DED2BD"/>
        </a:solidFill>
        <a:effectLst/>
      </p:bgPr>
    </p:bg>
    <p:spTree>
      <p:nvGrpSpPr>
        <p:cNvPr id="1" name=""/>
        <p:cNvGrpSpPr/>
        <p:nvPr/>
      </p:nvGrpSpPr>
      <p:grpSpPr>
        <a:xfrm>
          <a:off x="0" y="0"/>
          <a:ext cx="0" cy="0"/>
          <a:chOff x="0" y="0"/>
          <a:chExt cx="0" cy="0"/>
        </a:xfrm>
      </p:grpSpPr>
      <p:sp>
        <p:nvSpPr>
          <p:cNvPr id="2" name="Freeform 2"/>
          <p:cNvSpPr/>
          <p:nvPr/>
        </p:nvSpPr>
        <p:spPr>
          <a:xfrm>
            <a:off x="-1143000" y="0"/>
            <a:ext cx="10287000" cy="10287000"/>
          </a:xfrm>
          <a:custGeom>
            <a:avLst/>
            <a:gdLst/>
            <a:ahLst/>
            <a:cxnLst/>
            <a:rect l="l" t="t" r="r" b="b"/>
            <a:pathLst>
              <a:path w="10287000" h="10287000">
                <a:moveTo>
                  <a:pt x="0" y="0"/>
                </a:moveTo>
                <a:lnTo>
                  <a:pt x="10287000" y="0"/>
                </a:lnTo>
                <a:lnTo>
                  <a:pt x="10287000" y="10287000"/>
                </a:lnTo>
                <a:lnTo>
                  <a:pt x="0" y="10287000"/>
                </a:lnTo>
                <a:lnTo>
                  <a:pt x="0" y="0"/>
                </a:lnTo>
                <a:close/>
              </a:path>
            </a:pathLst>
          </a:custGeom>
          <a:blipFill>
            <a:blip r:embed="rId2">
              <a:alphaModFix amt="2100"/>
              <a:extLst>
                <a:ext uri="{96DAC541-7B7A-43D3-8B79-37D633B846F1}">
                  <asvg:svgBlip xmlns:asvg="http://schemas.microsoft.com/office/drawing/2016/SVG/main" r:embed="rId3"/>
                </a:ext>
              </a:extLst>
            </a:blip>
            <a:stretch>
              <a:fillRect/>
            </a:stretch>
          </a:blipFill>
        </p:spPr>
      </p:sp>
      <p:sp>
        <p:nvSpPr>
          <p:cNvPr id="3" name="Freeform 3"/>
          <p:cNvSpPr/>
          <p:nvPr/>
        </p:nvSpPr>
        <p:spPr>
          <a:xfrm>
            <a:off x="9144000" y="0"/>
            <a:ext cx="10287000" cy="10287000"/>
          </a:xfrm>
          <a:custGeom>
            <a:avLst/>
            <a:gdLst/>
            <a:ahLst/>
            <a:cxnLst/>
            <a:rect l="l" t="t" r="r" b="b"/>
            <a:pathLst>
              <a:path w="10287000" h="10287000">
                <a:moveTo>
                  <a:pt x="0" y="0"/>
                </a:moveTo>
                <a:lnTo>
                  <a:pt x="10287000" y="0"/>
                </a:lnTo>
                <a:lnTo>
                  <a:pt x="10287000" y="10287000"/>
                </a:lnTo>
                <a:lnTo>
                  <a:pt x="0" y="10287000"/>
                </a:lnTo>
                <a:lnTo>
                  <a:pt x="0" y="0"/>
                </a:lnTo>
                <a:close/>
              </a:path>
            </a:pathLst>
          </a:custGeom>
          <a:blipFill>
            <a:blip r:embed="rId2">
              <a:alphaModFix amt="2100"/>
              <a:extLst>
                <a:ext uri="{96DAC541-7B7A-43D3-8B79-37D633B846F1}">
                  <asvg:svgBlip xmlns:asvg="http://schemas.microsoft.com/office/drawing/2016/SVG/main" r:embed="rId3"/>
                </a:ext>
              </a:extLst>
            </a:blip>
            <a:stretch>
              <a:fillRect/>
            </a:stretch>
          </a:blipFill>
        </p:spPr>
      </p:sp>
      <p:sp>
        <p:nvSpPr>
          <p:cNvPr id="4" name="Freeform 4"/>
          <p:cNvSpPr/>
          <p:nvPr/>
        </p:nvSpPr>
        <p:spPr>
          <a:xfrm>
            <a:off x="-920318" y="7923206"/>
            <a:ext cx="20128636" cy="4582927"/>
          </a:xfrm>
          <a:custGeom>
            <a:avLst/>
            <a:gdLst/>
            <a:ahLst/>
            <a:cxnLst/>
            <a:rect l="l" t="t" r="r" b="b"/>
            <a:pathLst>
              <a:path w="20128636" h="4582927">
                <a:moveTo>
                  <a:pt x="0" y="0"/>
                </a:moveTo>
                <a:lnTo>
                  <a:pt x="20128636" y="0"/>
                </a:lnTo>
                <a:lnTo>
                  <a:pt x="20128636" y="4582927"/>
                </a:lnTo>
                <a:lnTo>
                  <a:pt x="0" y="458292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11476851" y="2206128"/>
            <a:ext cx="7192954" cy="7593330"/>
          </a:xfrm>
          <a:custGeom>
            <a:avLst/>
            <a:gdLst/>
            <a:ahLst/>
            <a:cxnLst/>
            <a:rect l="l" t="t" r="r" b="b"/>
            <a:pathLst>
              <a:path w="7192954" h="7593330">
                <a:moveTo>
                  <a:pt x="0" y="0"/>
                </a:moveTo>
                <a:lnTo>
                  <a:pt x="7192954" y="0"/>
                </a:lnTo>
                <a:lnTo>
                  <a:pt x="7192954" y="7593330"/>
                </a:lnTo>
                <a:lnTo>
                  <a:pt x="0" y="7593330"/>
                </a:lnTo>
                <a:lnTo>
                  <a:pt x="0" y="0"/>
                </a:lnTo>
                <a:close/>
              </a:path>
            </a:pathLst>
          </a:custGeom>
          <a:blipFill>
            <a:blip r:embed="rId6">
              <a:extLst>
                <a:ext uri="{96DAC541-7B7A-43D3-8B79-37D633B846F1}">
                  <asvg:svgBlip xmlns:asvg="http://schemas.microsoft.com/office/drawing/2016/SVG/main" r:embed="rId7"/>
                </a:ext>
              </a:extLst>
            </a:blip>
            <a:stretch>
              <a:fillRect l="-5" r="-5"/>
            </a:stretch>
          </a:blipFill>
        </p:spPr>
      </p:sp>
      <p:sp>
        <p:nvSpPr>
          <p:cNvPr id="8" name="TextBox 8"/>
          <p:cNvSpPr txBox="1"/>
          <p:nvPr/>
        </p:nvSpPr>
        <p:spPr>
          <a:xfrm>
            <a:off x="354302" y="1634042"/>
            <a:ext cx="11228098" cy="5735149"/>
          </a:xfrm>
          <a:prstGeom prst="rect">
            <a:avLst/>
          </a:prstGeom>
        </p:spPr>
        <p:txBody>
          <a:bodyPr lIns="0" tIns="0" rIns="0" bIns="0" rtlCol="0" anchor="t"/>
          <a:lstStyle/>
          <a:p>
            <a:pPr marL="496571" lvl="1" indent="-248285" algn="just">
              <a:lnSpc>
                <a:spcPts val="3220"/>
              </a:lnSpc>
              <a:buFont typeface="Arial"/>
              <a:buChar char="•"/>
            </a:pPr>
            <a:r>
              <a:rPr lang="en-US" sz="2300" b="1" dirty="0">
                <a:solidFill>
                  <a:srgbClr val="000000"/>
                </a:solidFill>
                <a:latin typeface="Times New Roman" panose="02020603050405020304" pitchFamily="18" charset="0"/>
                <a:ea typeface="League Spartan"/>
                <a:cs typeface="Times New Roman" panose="02020603050405020304" pitchFamily="18" charset="0"/>
                <a:sym typeface="League Spartan"/>
              </a:rPr>
              <a:t>Growing Market for Handmade Products</a:t>
            </a:r>
            <a:r>
              <a:rPr lang="en-US" sz="2300" dirty="0">
                <a:solidFill>
                  <a:srgbClr val="000000"/>
                </a:solidFill>
                <a:latin typeface="Times New Roman" panose="02020603050405020304" pitchFamily="18" charset="0"/>
                <a:ea typeface="League Spartan"/>
                <a:cs typeface="Times New Roman" panose="02020603050405020304" pitchFamily="18" charset="0"/>
                <a:sym typeface="League Spartan"/>
              </a:rPr>
              <a:t> – The Indian handicraft market is expected to grow at 10% CAGR due to increasing demand.</a:t>
            </a:r>
          </a:p>
          <a:p>
            <a:pPr marL="496571" lvl="1" indent="-248285" algn="just">
              <a:lnSpc>
                <a:spcPts val="3220"/>
              </a:lnSpc>
              <a:buFont typeface="Arial"/>
              <a:buChar char="•"/>
            </a:pPr>
            <a:r>
              <a:rPr lang="en-US" sz="2300" b="1" dirty="0">
                <a:solidFill>
                  <a:srgbClr val="000000"/>
                </a:solidFill>
                <a:latin typeface="Times New Roman" panose="02020603050405020304" pitchFamily="18" charset="0"/>
                <a:ea typeface="League Spartan"/>
                <a:cs typeface="Times New Roman" panose="02020603050405020304" pitchFamily="18" charset="0"/>
                <a:sym typeface="League Spartan"/>
              </a:rPr>
              <a:t>Low Operational Costs</a:t>
            </a:r>
            <a:r>
              <a:rPr lang="en-US" sz="2300" dirty="0">
                <a:solidFill>
                  <a:srgbClr val="000000"/>
                </a:solidFill>
                <a:latin typeface="Times New Roman" panose="02020603050405020304" pitchFamily="18" charset="0"/>
                <a:ea typeface="League Spartan"/>
                <a:cs typeface="Times New Roman" panose="02020603050405020304" pitchFamily="18" charset="0"/>
                <a:sym typeface="League Spartan"/>
              </a:rPr>
              <a:t> – No need to manage warehouses or logistics, reducing overhead costs.</a:t>
            </a:r>
          </a:p>
          <a:p>
            <a:pPr marL="496571" lvl="1" indent="-248285" algn="just">
              <a:lnSpc>
                <a:spcPts val="3220"/>
              </a:lnSpc>
              <a:buFont typeface="Arial"/>
              <a:buChar char="•"/>
            </a:pPr>
            <a:r>
              <a:rPr lang="en-US" sz="2300" b="1" dirty="0">
                <a:solidFill>
                  <a:srgbClr val="000000"/>
                </a:solidFill>
                <a:latin typeface="Times New Roman" panose="02020603050405020304" pitchFamily="18" charset="0"/>
                <a:ea typeface="League Spartan"/>
                <a:cs typeface="Times New Roman" panose="02020603050405020304" pitchFamily="18" charset="0"/>
                <a:sym typeface="League Spartan"/>
              </a:rPr>
              <a:t>Tech Integration Possible</a:t>
            </a:r>
            <a:r>
              <a:rPr lang="en-US" sz="2300" dirty="0">
                <a:solidFill>
                  <a:srgbClr val="000000"/>
                </a:solidFill>
                <a:latin typeface="Times New Roman" panose="02020603050405020304" pitchFamily="18" charset="0"/>
                <a:ea typeface="League Spartan"/>
                <a:cs typeface="Times New Roman" panose="02020603050405020304" pitchFamily="18" charset="0"/>
                <a:sym typeface="League Spartan"/>
              </a:rPr>
              <a:t> – SAP Commerce Cloud, Shopify, or custom development can support the aggregator model.</a:t>
            </a:r>
          </a:p>
          <a:p>
            <a:pPr marL="496571" lvl="1" indent="-248285" algn="just">
              <a:lnSpc>
                <a:spcPts val="3220"/>
              </a:lnSpc>
              <a:buFont typeface="Arial"/>
              <a:buChar char="•"/>
            </a:pPr>
            <a:r>
              <a:rPr lang="en-US" sz="2300" b="1" dirty="0">
                <a:solidFill>
                  <a:srgbClr val="000000"/>
                </a:solidFill>
                <a:latin typeface="Times New Roman" panose="02020603050405020304" pitchFamily="18" charset="0"/>
                <a:ea typeface="League Spartan"/>
                <a:cs typeface="Times New Roman" panose="02020603050405020304" pitchFamily="18" charset="0"/>
                <a:sym typeface="League Spartan"/>
              </a:rPr>
              <a:t>Government Support </a:t>
            </a:r>
            <a:r>
              <a:rPr lang="en-US" sz="2300" dirty="0">
                <a:solidFill>
                  <a:srgbClr val="000000"/>
                </a:solidFill>
                <a:latin typeface="Times New Roman" panose="02020603050405020304" pitchFamily="18" charset="0"/>
                <a:ea typeface="League Spartan"/>
                <a:cs typeface="Times New Roman" panose="02020603050405020304" pitchFamily="18" charset="0"/>
                <a:sym typeface="League Spartan"/>
              </a:rPr>
              <a:t>– Initiatives like Make in India, TRIFED, and ODOP (One District One Product) can help in artisan onboarding.</a:t>
            </a:r>
          </a:p>
          <a:p>
            <a:pPr marL="496571" lvl="1" indent="-248285" algn="just">
              <a:lnSpc>
                <a:spcPts val="3220"/>
              </a:lnSpc>
              <a:buFont typeface="Arial"/>
              <a:buChar char="•"/>
            </a:pPr>
            <a:r>
              <a:rPr lang="en-US" sz="2300" b="1" dirty="0">
                <a:solidFill>
                  <a:srgbClr val="000000"/>
                </a:solidFill>
                <a:latin typeface="Times New Roman" panose="02020603050405020304" pitchFamily="18" charset="0"/>
                <a:ea typeface="League Spartan"/>
                <a:cs typeface="Times New Roman" panose="02020603050405020304" pitchFamily="18" charset="0"/>
                <a:sym typeface="League Spartan"/>
              </a:rPr>
              <a:t>Expand Partnerships</a:t>
            </a:r>
            <a:r>
              <a:rPr lang="en-US" sz="2300" dirty="0">
                <a:solidFill>
                  <a:srgbClr val="000000"/>
                </a:solidFill>
                <a:latin typeface="Times New Roman" panose="02020603050405020304" pitchFamily="18" charset="0"/>
                <a:ea typeface="League Spartan"/>
                <a:cs typeface="Times New Roman" panose="02020603050405020304" pitchFamily="18" charset="0"/>
                <a:sym typeface="League Spartan"/>
              </a:rPr>
              <a:t> – Onboard more local websites across states.</a:t>
            </a:r>
          </a:p>
          <a:p>
            <a:pPr marL="496571" lvl="1" indent="-248285" algn="just">
              <a:lnSpc>
                <a:spcPts val="3220"/>
              </a:lnSpc>
              <a:buFont typeface="Arial"/>
              <a:buChar char="•"/>
            </a:pPr>
            <a:r>
              <a:rPr lang="en-US" sz="2300" b="1" dirty="0">
                <a:solidFill>
                  <a:srgbClr val="000000"/>
                </a:solidFill>
                <a:latin typeface="Times New Roman" panose="02020603050405020304" pitchFamily="18" charset="0"/>
                <a:ea typeface="League Spartan"/>
                <a:cs typeface="Times New Roman" panose="02020603050405020304" pitchFamily="18" charset="0"/>
                <a:sym typeface="League Spartan"/>
              </a:rPr>
              <a:t>AI &amp; Mobile App</a:t>
            </a:r>
            <a:r>
              <a:rPr lang="en-US" sz="2300" dirty="0">
                <a:solidFill>
                  <a:srgbClr val="000000"/>
                </a:solidFill>
                <a:latin typeface="Times New Roman" panose="02020603050405020304" pitchFamily="18" charset="0"/>
                <a:ea typeface="League Spartan"/>
                <a:cs typeface="Times New Roman" panose="02020603050405020304" pitchFamily="18" charset="0"/>
                <a:sym typeface="League Spartan"/>
              </a:rPr>
              <a:t> – Smart recommendations &amp; better accessibility.</a:t>
            </a:r>
          </a:p>
          <a:p>
            <a:pPr marL="496571" lvl="1" indent="-248285" algn="just">
              <a:lnSpc>
                <a:spcPts val="3220"/>
              </a:lnSpc>
              <a:buFont typeface="Arial"/>
              <a:buChar char="•"/>
            </a:pPr>
            <a:r>
              <a:rPr lang="en-US" sz="2300" b="1" dirty="0">
                <a:solidFill>
                  <a:srgbClr val="000000"/>
                </a:solidFill>
                <a:latin typeface="Times New Roman" panose="02020603050405020304" pitchFamily="18" charset="0"/>
                <a:ea typeface="League Spartan"/>
                <a:cs typeface="Times New Roman" panose="02020603050405020304" pitchFamily="18" charset="0"/>
                <a:sym typeface="League Spartan"/>
              </a:rPr>
              <a:t>Global Reach </a:t>
            </a:r>
            <a:r>
              <a:rPr lang="en-US" sz="2300" dirty="0">
                <a:solidFill>
                  <a:srgbClr val="000000"/>
                </a:solidFill>
                <a:latin typeface="Times New Roman" panose="02020603050405020304" pitchFamily="18" charset="0"/>
                <a:ea typeface="League Spartan"/>
                <a:cs typeface="Times New Roman" panose="02020603050405020304" pitchFamily="18" charset="0"/>
                <a:sym typeface="League Spartan"/>
              </a:rPr>
              <a:t>– Enable international shipping. </a:t>
            </a:r>
          </a:p>
          <a:p>
            <a:pPr marL="496571" lvl="1" indent="-248285" algn="just">
              <a:lnSpc>
                <a:spcPts val="3220"/>
              </a:lnSpc>
              <a:buFont typeface="Arial"/>
              <a:buChar char="•"/>
            </a:pPr>
            <a:r>
              <a:rPr lang="en-US" sz="2300" b="1" dirty="0">
                <a:solidFill>
                  <a:srgbClr val="000000"/>
                </a:solidFill>
                <a:latin typeface="Times New Roman" panose="02020603050405020304" pitchFamily="18" charset="0"/>
                <a:ea typeface="League Spartan"/>
                <a:cs typeface="Times New Roman" panose="02020603050405020304" pitchFamily="18" charset="0"/>
                <a:sym typeface="League Spartan"/>
              </a:rPr>
              <a:t>Festival &amp; Influencer Marketing </a:t>
            </a:r>
            <a:r>
              <a:rPr lang="en-US" sz="2300" dirty="0">
                <a:solidFill>
                  <a:srgbClr val="000000"/>
                </a:solidFill>
                <a:latin typeface="Times New Roman" panose="02020603050405020304" pitchFamily="18" charset="0"/>
                <a:ea typeface="League Spartan"/>
                <a:cs typeface="Times New Roman" panose="02020603050405020304" pitchFamily="18" charset="0"/>
                <a:sym typeface="League Spartan"/>
              </a:rPr>
              <a:t>– Boost sales through seasonal &amp; social media campaigns.</a:t>
            </a:r>
          </a:p>
          <a:p>
            <a:pPr algn="just">
              <a:lnSpc>
                <a:spcPts val="3220"/>
              </a:lnSpc>
            </a:pPr>
            <a:endParaRPr lang="en-US" sz="2300" dirty="0">
              <a:solidFill>
                <a:srgbClr val="000000"/>
              </a:solidFill>
              <a:latin typeface="Times New Roman" panose="02020603050405020304" pitchFamily="18" charset="0"/>
              <a:ea typeface="League Spartan"/>
              <a:cs typeface="Times New Roman" panose="02020603050405020304" pitchFamily="18" charset="0"/>
              <a:sym typeface="League Spartan"/>
            </a:endParaRPr>
          </a:p>
        </p:txBody>
      </p:sp>
      <p:grpSp>
        <p:nvGrpSpPr>
          <p:cNvPr id="9" name="Group 9"/>
          <p:cNvGrpSpPr/>
          <p:nvPr/>
        </p:nvGrpSpPr>
        <p:grpSpPr>
          <a:xfrm>
            <a:off x="354302" y="276149"/>
            <a:ext cx="7818960" cy="923239"/>
            <a:chOff x="0" y="0"/>
            <a:chExt cx="10425280" cy="1230986"/>
          </a:xfrm>
        </p:grpSpPr>
        <p:sp>
          <p:nvSpPr>
            <p:cNvPr id="10" name="Freeform 10"/>
            <p:cNvSpPr/>
            <p:nvPr/>
          </p:nvSpPr>
          <p:spPr>
            <a:xfrm>
              <a:off x="0" y="0"/>
              <a:ext cx="10425280" cy="1230986"/>
            </a:xfrm>
            <a:custGeom>
              <a:avLst/>
              <a:gdLst/>
              <a:ahLst/>
              <a:cxnLst/>
              <a:rect l="l" t="t" r="r" b="b"/>
              <a:pathLst>
                <a:path w="10425280" h="1230986">
                  <a:moveTo>
                    <a:pt x="0" y="0"/>
                  </a:moveTo>
                  <a:lnTo>
                    <a:pt x="10425280" y="0"/>
                  </a:lnTo>
                  <a:lnTo>
                    <a:pt x="10425280" y="1230986"/>
                  </a:lnTo>
                  <a:lnTo>
                    <a:pt x="0" y="1230986"/>
                  </a:lnTo>
                  <a:close/>
                </a:path>
              </a:pathLst>
            </a:custGeom>
            <a:solidFill>
              <a:srgbClr val="000000">
                <a:alpha val="0"/>
              </a:srgbClr>
            </a:solidFill>
          </p:spPr>
        </p:sp>
        <p:sp>
          <p:nvSpPr>
            <p:cNvPr id="11" name="TextBox 11"/>
            <p:cNvSpPr txBox="1"/>
            <p:nvPr/>
          </p:nvSpPr>
          <p:spPr>
            <a:xfrm>
              <a:off x="0" y="-85725"/>
              <a:ext cx="10425280" cy="1316711"/>
            </a:xfrm>
            <a:prstGeom prst="rect">
              <a:avLst/>
            </a:prstGeom>
          </p:spPr>
          <p:txBody>
            <a:bodyPr lIns="0" tIns="0" rIns="0" bIns="0" rtlCol="0" anchor="t"/>
            <a:lstStyle/>
            <a:p>
              <a:pPr algn="l">
                <a:lnSpc>
                  <a:spcPts val="5880"/>
                </a:lnSpc>
              </a:pPr>
              <a:r>
                <a:rPr lang="en-US" sz="4200" b="1" dirty="0">
                  <a:solidFill>
                    <a:srgbClr val="000000"/>
                  </a:solidFill>
                  <a:latin typeface="Times New Roman" panose="02020603050405020304" pitchFamily="18" charset="0"/>
                  <a:ea typeface="League Spartan"/>
                  <a:cs typeface="Times New Roman" panose="02020603050405020304" pitchFamily="18" charset="0"/>
                  <a:sym typeface="League Spartan"/>
                </a:rPr>
                <a:t>Feasibility and Scalability</a:t>
              </a: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DED2BD"/>
        </a:solidFill>
        <a:effectLst/>
      </p:bgPr>
    </p:bg>
    <p:spTree>
      <p:nvGrpSpPr>
        <p:cNvPr id="1" name=""/>
        <p:cNvGrpSpPr/>
        <p:nvPr/>
      </p:nvGrpSpPr>
      <p:grpSpPr>
        <a:xfrm>
          <a:off x="0" y="0"/>
          <a:ext cx="0" cy="0"/>
          <a:chOff x="0" y="0"/>
          <a:chExt cx="0" cy="0"/>
        </a:xfrm>
      </p:grpSpPr>
      <p:sp>
        <p:nvSpPr>
          <p:cNvPr id="2" name="Freeform 2"/>
          <p:cNvSpPr/>
          <p:nvPr/>
        </p:nvSpPr>
        <p:spPr>
          <a:xfrm>
            <a:off x="-7331493" y="0"/>
            <a:ext cx="10287000" cy="10287000"/>
          </a:xfrm>
          <a:custGeom>
            <a:avLst/>
            <a:gdLst/>
            <a:ahLst/>
            <a:cxnLst/>
            <a:rect l="l" t="t" r="r" b="b"/>
            <a:pathLst>
              <a:path w="10287000" h="10287000">
                <a:moveTo>
                  <a:pt x="0" y="0"/>
                </a:moveTo>
                <a:lnTo>
                  <a:pt x="10287000" y="0"/>
                </a:lnTo>
                <a:lnTo>
                  <a:pt x="10287000" y="10287000"/>
                </a:lnTo>
                <a:lnTo>
                  <a:pt x="0" y="10287000"/>
                </a:lnTo>
                <a:lnTo>
                  <a:pt x="0" y="0"/>
                </a:lnTo>
                <a:close/>
              </a:path>
            </a:pathLst>
          </a:custGeom>
          <a:blipFill>
            <a:blip r:embed="rId2">
              <a:alphaModFix amt="1749"/>
              <a:extLst>
                <a:ext uri="{96DAC541-7B7A-43D3-8B79-37D633B846F1}">
                  <asvg:svgBlip xmlns:asvg="http://schemas.microsoft.com/office/drawing/2016/SVG/main" r:embed="rId3"/>
                </a:ext>
              </a:extLst>
            </a:blip>
            <a:stretch>
              <a:fillRect/>
            </a:stretch>
          </a:blipFill>
        </p:spPr>
      </p:sp>
      <p:sp>
        <p:nvSpPr>
          <p:cNvPr id="3" name="Freeform 3"/>
          <p:cNvSpPr/>
          <p:nvPr/>
        </p:nvSpPr>
        <p:spPr>
          <a:xfrm>
            <a:off x="9367426" y="1028700"/>
            <a:ext cx="10287000" cy="10287000"/>
          </a:xfrm>
          <a:custGeom>
            <a:avLst/>
            <a:gdLst/>
            <a:ahLst/>
            <a:cxnLst/>
            <a:rect l="l" t="t" r="r" b="b"/>
            <a:pathLst>
              <a:path w="10287000" h="10287000">
                <a:moveTo>
                  <a:pt x="0" y="0"/>
                </a:moveTo>
                <a:lnTo>
                  <a:pt x="10287000" y="0"/>
                </a:lnTo>
                <a:lnTo>
                  <a:pt x="10287000" y="10287000"/>
                </a:lnTo>
                <a:lnTo>
                  <a:pt x="0" y="10287000"/>
                </a:lnTo>
                <a:lnTo>
                  <a:pt x="0" y="0"/>
                </a:lnTo>
                <a:close/>
              </a:path>
            </a:pathLst>
          </a:custGeom>
          <a:blipFill>
            <a:blip r:embed="rId2">
              <a:alphaModFix amt="1749"/>
              <a:extLst>
                <a:ext uri="{96DAC541-7B7A-43D3-8B79-37D633B846F1}">
                  <asvg:svgBlip xmlns:asvg="http://schemas.microsoft.com/office/drawing/2016/SVG/main" r:embed="rId3"/>
                </a:ext>
              </a:extLst>
            </a:blip>
            <a:stretch>
              <a:fillRect/>
            </a:stretch>
          </a:blipFill>
        </p:spPr>
      </p:sp>
      <p:sp>
        <p:nvSpPr>
          <p:cNvPr id="5" name="TextBox 5"/>
          <p:cNvSpPr txBox="1"/>
          <p:nvPr/>
        </p:nvSpPr>
        <p:spPr>
          <a:xfrm>
            <a:off x="609600" y="667702"/>
            <a:ext cx="10803514" cy="693716"/>
          </a:xfrm>
          <a:prstGeom prst="rect">
            <a:avLst/>
          </a:prstGeom>
        </p:spPr>
        <p:txBody>
          <a:bodyPr lIns="0" tIns="0" rIns="0" bIns="0" rtlCol="0" anchor="t">
            <a:spAutoFit/>
          </a:bodyPr>
          <a:lstStyle/>
          <a:p>
            <a:pPr algn="l">
              <a:lnSpc>
                <a:spcPts val="5880"/>
              </a:lnSpc>
              <a:spcBef>
                <a:spcPct val="0"/>
              </a:spcBef>
            </a:pPr>
            <a:r>
              <a:rPr lang="en-US" sz="4200" b="1" dirty="0">
                <a:solidFill>
                  <a:srgbClr val="000000"/>
                </a:solidFill>
                <a:latin typeface="Times New Roman" panose="02020603050405020304" pitchFamily="18" charset="0"/>
                <a:ea typeface="League Spartan"/>
                <a:cs typeface="Times New Roman" panose="02020603050405020304" pitchFamily="18" charset="0"/>
                <a:sym typeface="League Spartan"/>
              </a:rPr>
              <a:t>Competitive Analysis</a:t>
            </a:r>
          </a:p>
        </p:txBody>
      </p:sp>
      <p:graphicFrame>
        <p:nvGraphicFramePr>
          <p:cNvPr id="6" name="Table 5">
            <a:extLst>
              <a:ext uri="{FF2B5EF4-FFF2-40B4-BE49-F238E27FC236}">
                <a16:creationId xmlns:a16="http://schemas.microsoft.com/office/drawing/2014/main" id="{5208BCDE-0F28-B68A-6270-7419C108C0C9}"/>
              </a:ext>
            </a:extLst>
          </p:cNvPr>
          <p:cNvGraphicFramePr>
            <a:graphicFrameLocks noGrp="1"/>
          </p:cNvGraphicFramePr>
          <p:nvPr>
            <p:extLst>
              <p:ext uri="{D42A27DB-BD31-4B8C-83A1-F6EECF244321}">
                <p14:modId xmlns:p14="http://schemas.microsoft.com/office/powerpoint/2010/main" val="108422336"/>
              </p:ext>
            </p:extLst>
          </p:nvPr>
        </p:nvGraphicFramePr>
        <p:xfrm>
          <a:off x="1905000" y="1807447"/>
          <a:ext cx="14778035" cy="7738906"/>
        </p:xfrm>
        <a:graphic>
          <a:graphicData uri="http://schemas.openxmlformats.org/drawingml/2006/table">
            <a:tbl>
              <a:tblPr firstRow="1" bandRow="1">
                <a:tableStyleId>{616DA210-FB5B-4158-B5E0-FEB733F419BA}</a:tableStyleId>
              </a:tblPr>
              <a:tblGrid>
                <a:gridCol w="2955607">
                  <a:extLst>
                    <a:ext uri="{9D8B030D-6E8A-4147-A177-3AD203B41FA5}">
                      <a16:colId xmlns:a16="http://schemas.microsoft.com/office/drawing/2014/main" val="2543457451"/>
                    </a:ext>
                  </a:extLst>
                </a:gridCol>
                <a:gridCol w="2955607">
                  <a:extLst>
                    <a:ext uri="{9D8B030D-6E8A-4147-A177-3AD203B41FA5}">
                      <a16:colId xmlns:a16="http://schemas.microsoft.com/office/drawing/2014/main" val="1306570105"/>
                    </a:ext>
                  </a:extLst>
                </a:gridCol>
                <a:gridCol w="2955607">
                  <a:extLst>
                    <a:ext uri="{9D8B030D-6E8A-4147-A177-3AD203B41FA5}">
                      <a16:colId xmlns:a16="http://schemas.microsoft.com/office/drawing/2014/main" val="2583866695"/>
                    </a:ext>
                  </a:extLst>
                </a:gridCol>
                <a:gridCol w="2955607">
                  <a:extLst>
                    <a:ext uri="{9D8B030D-6E8A-4147-A177-3AD203B41FA5}">
                      <a16:colId xmlns:a16="http://schemas.microsoft.com/office/drawing/2014/main" val="556219450"/>
                    </a:ext>
                  </a:extLst>
                </a:gridCol>
                <a:gridCol w="2955607">
                  <a:extLst>
                    <a:ext uri="{9D8B030D-6E8A-4147-A177-3AD203B41FA5}">
                      <a16:colId xmlns:a16="http://schemas.microsoft.com/office/drawing/2014/main" val="2923927593"/>
                    </a:ext>
                  </a:extLst>
                </a:gridCol>
              </a:tblGrid>
              <a:tr h="1105558">
                <a:tc>
                  <a:txBody>
                    <a:bodyPr/>
                    <a:lstStyle/>
                    <a:p>
                      <a:pPr algn="ctr"/>
                      <a:r>
                        <a:rPr lang="en-IN" sz="2800" dirty="0">
                          <a:latin typeface="Times New Roman" panose="02020603050405020304" pitchFamily="18" charset="0"/>
                          <a:cs typeface="Times New Roman" panose="02020603050405020304" pitchFamily="18" charset="0"/>
                        </a:rPr>
                        <a:t>Feature</a:t>
                      </a:r>
                    </a:p>
                  </a:txBody>
                  <a:tcPr anchor="ctr"/>
                </a:tc>
                <a:tc>
                  <a:txBody>
                    <a:bodyPr/>
                    <a:lstStyle/>
                    <a:p>
                      <a:pPr algn="ctr"/>
                      <a:r>
                        <a:rPr lang="en-IN" sz="2800" dirty="0">
                          <a:latin typeface="Times New Roman" panose="02020603050405020304" pitchFamily="18" charset="0"/>
                          <a:cs typeface="Times New Roman" panose="02020603050405020304" pitchFamily="18" charset="0"/>
                        </a:rPr>
                        <a:t>Our Platform</a:t>
                      </a:r>
                    </a:p>
                  </a:txBody>
                  <a:tcPr anchor="ctr"/>
                </a:tc>
                <a:tc>
                  <a:txBody>
                    <a:bodyPr/>
                    <a:lstStyle/>
                    <a:p>
                      <a:pPr algn="ctr"/>
                      <a:r>
                        <a:rPr lang="en-IN" sz="2800" dirty="0">
                          <a:latin typeface="Times New Roman" panose="02020603050405020304" pitchFamily="18" charset="0"/>
                          <a:cs typeface="Times New Roman" panose="02020603050405020304" pitchFamily="18" charset="0"/>
                        </a:rPr>
                        <a:t>Craftsvilla</a:t>
                      </a:r>
                    </a:p>
                  </a:txBody>
                  <a:tcPr anchor="ctr"/>
                </a:tc>
                <a:tc>
                  <a:txBody>
                    <a:bodyPr/>
                    <a:lstStyle/>
                    <a:p>
                      <a:pPr algn="ctr"/>
                      <a:r>
                        <a:rPr lang="en-IN" sz="2800" dirty="0">
                          <a:latin typeface="Times New Roman" panose="02020603050405020304" pitchFamily="18" charset="0"/>
                          <a:cs typeface="Times New Roman" panose="02020603050405020304" pitchFamily="18" charset="0"/>
                        </a:rPr>
                        <a:t>Amazon </a:t>
                      </a:r>
                      <a:r>
                        <a:rPr lang="en-IN" sz="2800" dirty="0" err="1">
                          <a:latin typeface="Times New Roman" panose="02020603050405020304" pitchFamily="18" charset="0"/>
                          <a:cs typeface="Times New Roman" panose="02020603050405020304" pitchFamily="18" charset="0"/>
                        </a:rPr>
                        <a:t>Karigar</a:t>
                      </a:r>
                      <a:endParaRPr lang="en-IN" sz="2800" dirty="0">
                        <a:latin typeface="Times New Roman" panose="02020603050405020304" pitchFamily="18" charset="0"/>
                        <a:cs typeface="Times New Roman" panose="02020603050405020304" pitchFamily="18" charset="0"/>
                      </a:endParaRPr>
                    </a:p>
                  </a:txBody>
                  <a:tcPr anchor="ctr"/>
                </a:tc>
                <a:tc>
                  <a:txBody>
                    <a:bodyPr/>
                    <a:lstStyle/>
                    <a:p>
                      <a:pPr algn="ctr"/>
                      <a:r>
                        <a:rPr lang="en-IN" sz="2800" dirty="0">
                          <a:latin typeface="Times New Roman" panose="02020603050405020304" pitchFamily="18" charset="0"/>
                          <a:cs typeface="Times New Roman" panose="02020603050405020304" pitchFamily="18" charset="0"/>
                        </a:rPr>
                        <a:t>India Craft House</a:t>
                      </a:r>
                    </a:p>
                  </a:txBody>
                  <a:tcPr anchor="ctr"/>
                </a:tc>
                <a:extLst>
                  <a:ext uri="{0D108BD9-81ED-4DB2-BD59-A6C34878D82A}">
                    <a16:rowId xmlns:a16="http://schemas.microsoft.com/office/drawing/2014/main" val="3623512480"/>
                  </a:ext>
                </a:extLst>
              </a:tr>
              <a:tr h="1105558">
                <a:tc>
                  <a:txBody>
                    <a:bodyPr/>
                    <a:lstStyle/>
                    <a:p>
                      <a:pPr algn="ctr"/>
                      <a:r>
                        <a:rPr lang="en-IN" sz="2800" dirty="0">
                          <a:latin typeface="Times New Roman" panose="02020603050405020304" pitchFamily="18" charset="0"/>
                          <a:cs typeface="Times New Roman" panose="02020603050405020304" pitchFamily="18" charset="0"/>
                        </a:rPr>
                        <a:t>Aggregator Model</a:t>
                      </a:r>
                    </a:p>
                  </a:txBody>
                  <a:tcPr anchor="ctr"/>
                </a:tc>
                <a:tc>
                  <a:txBody>
                    <a:bodyPr/>
                    <a:lstStyle/>
                    <a:p>
                      <a:pPr algn="ctr"/>
                      <a:r>
                        <a:rPr lang="en-IN" sz="2800" dirty="0">
                          <a:latin typeface="Times New Roman" panose="02020603050405020304" pitchFamily="18" charset="0"/>
                          <a:cs typeface="Times New Roman" panose="02020603050405020304" pitchFamily="18" charset="0"/>
                        </a:rPr>
                        <a:t>Partners with local sites</a:t>
                      </a:r>
                    </a:p>
                  </a:txBody>
                  <a:tcPr anchor="ctr"/>
                </a:tc>
                <a:tc>
                  <a:txBody>
                    <a:bodyPr/>
                    <a:lstStyle/>
                    <a:p>
                      <a:pPr algn="ctr"/>
                      <a:r>
                        <a:rPr lang="en-IN" sz="2800" dirty="0">
                          <a:latin typeface="Times New Roman" panose="02020603050405020304" pitchFamily="18" charset="0"/>
                          <a:cs typeface="Times New Roman" panose="02020603050405020304" pitchFamily="18" charset="0"/>
                        </a:rPr>
                        <a:t>Own inventory</a:t>
                      </a:r>
                    </a:p>
                  </a:txBody>
                  <a:tcPr anchor="ctr"/>
                </a:tc>
                <a:tc>
                  <a:txBody>
                    <a:bodyPr/>
                    <a:lstStyle/>
                    <a:p>
                      <a:pPr algn="ctr"/>
                      <a:r>
                        <a:rPr lang="en-IN" sz="2800" dirty="0">
                          <a:latin typeface="Times New Roman" panose="02020603050405020304" pitchFamily="18" charset="0"/>
                          <a:cs typeface="Times New Roman" panose="02020603050405020304" pitchFamily="18" charset="0"/>
                        </a:rPr>
                        <a:t>Direct Sales model</a:t>
                      </a:r>
                    </a:p>
                  </a:txBody>
                  <a:tcPr anchor="ctr"/>
                </a:tc>
                <a:tc>
                  <a:txBody>
                    <a:bodyPr/>
                    <a:lstStyle/>
                    <a:p>
                      <a:pPr algn="ctr"/>
                      <a:r>
                        <a:rPr lang="en-IN" sz="2800" dirty="0">
                          <a:latin typeface="Times New Roman" panose="02020603050405020304" pitchFamily="18" charset="0"/>
                          <a:cs typeface="Times New Roman" panose="02020603050405020304" pitchFamily="18" charset="0"/>
                        </a:rPr>
                        <a:t>Direct Artisan sales</a:t>
                      </a:r>
                    </a:p>
                  </a:txBody>
                  <a:tcPr anchor="ctr"/>
                </a:tc>
                <a:extLst>
                  <a:ext uri="{0D108BD9-81ED-4DB2-BD59-A6C34878D82A}">
                    <a16:rowId xmlns:a16="http://schemas.microsoft.com/office/drawing/2014/main" val="2572790665"/>
                  </a:ext>
                </a:extLst>
              </a:tr>
              <a:tr h="1105558">
                <a:tc>
                  <a:txBody>
                    <a:bodyPr/>
                    <a:lstStyle/>
                    <a:p>
                      <a:pPr algn="ctr"/>
                      <a:r>
                        <a:rPr lang="en-IN" sz="2800" dirty="0">
                          <a:latin typeface="Times New Roman" panose="02020603050405020304" pitchFamily="18" charset="0"/>
                          <a:cs typeface="Times New Roman" panose="02020603050405020304" pitchFamily="18" charset="0"/>
                        </a:rPr>
                        <a:t>Transparency (QR Code)</a:t>
                      </a:r>
                    </a:p>
                  </a:txBody>
                  <a:tcPr anchor="ctr"/>
                </a:tc>
                <a:tc>
                  <a:txBody>
                    <a:bodyPr/>
                    <a:lstStyle/>
                    <a:p>
                      <a:pPr algn="ctr"/>
                      <a:r>
                        <a:rPr lang="en-IN" sz="2800" dirty="0">
                          <a:latin typeface="Times New Roman" panose="02020603050405020304" pitchFamily="18" charset="0"/>
                          <a:cs typeface="Times New Roman" panose="02020603050405020304" pitchFamily="18" charset="0"/>
                        </a:rPr>
                        <a:t>Yes</a:t>
                      </a:r>
                    </a:p>
                  </a:txBody>
                  <a:tcPr anchor="ctr"/>
                </a:tc>
                <a:tc>
                  <a:txBody>
                    <a:bodyPr/>
                    <a:lstStyle/>
                    <a:p>
                      <a:pPr algn="ctr"/>
                      <a:r>
                        <a:rPr lang="en-IN" sz="2800" dirty="0">
                          <a:latin typeface="Times New Roman" panose="02020603050405020304" pitchFamily="18" charset="0"/>
                          <a:cs typeface="Times New Roman" panose="02020603050405020304" pitchFamily="18" charset="0"/>
                        </a:rPr>
                        <a:t>No</a:t>
                      </a:r>
                    </a:p>
                  </a:txBody>
                  <a:tcPr anchor="ctr"/>
                </a:tc>
                <a:tc>
                  <a:txBody>
                    <a:bodyPr/>
                    <a:lstStyle/>
                    <a:p>
                      <a:pPr algn="ctr"/>
                      <a:r>
                        <a:rPr lang="en-IN" sz="2800" dirty="0">
                          <a:latin typeface="Times New Roman" panose="02020603050405020304" pitchFamily="18" charset="0"/>
                          <a:cs typeface="Times New Roman" panose="02020603050405020304" pitchFamily="18" charset="0"/>
                        </a:rPr>
                        <a:t>No</a:t>
                      </a:r>
                    </a:p>
                  </a:txBody>
                  <a:tcPr anchor="ctr"/>
                </a:tc>
                <a:tc>
                  <a:txBody>
                    <a:bodyPr/>
                    <a:lstStyle/>
                    <a:p>
                      <a:pPr algn="ctr"/>
                      <a:r>
                        <a:rPr lang="en-IN" sz="2800" dirty="0">
                          <a:latin typeface="Times New Roman" panose="02020603050405020304" pitchFamily="18" charset="0"/>
                          <a:cs typeface="Times New Roman" panose="02020603050405020304" pitchFamily="18" charset="0"/>
                        </a:rPr>
                        <a:t>No</a:t>
                      </a:r>
                    </a:p>
                  </a:txBody>
                  <a:tcPr anchor="ctr"/>
                </a:tc>
                <a:extLst>
                  <a:ext uri="{0D108BD9-81ED-4DB2-BD59-A6C34878D82A}">
                    <a16:rowId xmlns:a16="http://schemas.microsoft.com/office/drawing/2014/main" val="1072240840"/>
                  </a:ext>
                </a:extLst>
              </a:tr>
              <a:tr h="1105558">
                <a:tc>
                  <a:txBody>
                    <a:bodyPr/>
                    <a:lstStyle/>
                    <a:p>
                      <a:pPr algn="ctr"/>
                      <a:r>
                        <a:rPr lang="en-IN" sz="2800" dirty="0">
                          <a:latin typeface="Times New Roman" panose="02020603050405020304" pitchFamily="18" charset="0"/>
                          <a:cs typeface="Times New Roman" panose="02020603050405020304" pitchFamily="18" charset="0"/>
                        </a:rPr>
                        <a:t>Cultural Storytelling</a:t>
                      </a:r>
                    </a:p>
                  </a:txBody>
                  <a:tcPr anchor="ctr"/>
                </a:tc>
                <a:tc>
                  <a:txBody>
                    <a:bodyPr/>
                    <a:lstStyle/>
                    <a:p>
                      <a:pPr algn="ctr"/>
                      <a:r>
                        <a:rPr lang="en-IN" sz="2800" dirty="0">
                          <a:latin typeface="Times New Roman" panose="02020603050405020304" pitchFamily="18" charset="0"/>
                          <a:cs typeface="Times New Roman" panose="02020603050405020304" pitchFamily="18" charset="0"/>
                        </a:rPr>
                        <a:t>Yes</a:t>
                      </a:r>
                    </a:p>
                  </a:txBody>
                  <a:tcPr anchor="ctr"/>
                </a:tc>
                <a:tc>
                  <a:txBody>
                    <a:bodyPr/>
                    <a:lstStyle/>
                    <a:p>
                      <a:pPr algn="ctr"/>
                      <a:r>
                        <a:rPr lang="en-IN" sz="2800" dirty="0">
                          <a:latin typeface="Times New Roman" panose="02020603050405020304" pitchFamily="18" charset="0"/>
                          <a:cs typeface="Times New Roman" panose="02020603050405020304" pitchFamily="18" charset="0"/>
                        </a:rPr>
                        <a:t>Limited</a:t>
                      </a:r>
                    </a:p>
                  </a:txBody>
                  <a:tcPr anchor="ctr"/>
                </a:tc>
                <a:tc>
                  <a:txBody>
                    <a:bodyPr/>
                    <a:lstStyle/>
                    <a:p>
                      <a:pPr algn="ctr"/>
                      <a:r>
                        <a:rPr lang="en-IN" sz="2800" dirty="0">
                          <a:latin typeface="Times New Roman" panose="02020603050405020304" pitchFamily="18" charset="0"/>
                          <a:cs typeface="Times New Roman" panose="02020603050405020304" pitchFamily="18" charset="0"/>
                        </a:rPr>
                        <a:t>Limited</a:t>
                      </a:r>
                    </a:p>
                  </a:txBody>
                  <a:tcPr anchor="ctr"/>
                </a:tc>
                <a:tc>
                  <a:txBody>
                    <a:bodyPr/>
                    <a:lstStyle/>
                    <a:p>
                      <a:pPr algn="ctr"/>
                      <a:r>
                        <a:rPr lang="en-IN" sz="2800" dirty="0">
                          <a:latin typeface="Times New Roman" panose="02020603050405020304" pitchFamily="18" charset="0"/>
                          <a:cs typeface="Times New Roman" panose="02020603050405020304" pitchFamily="18" charset="0"/>
                        </a:rPr>
                        <a:t>Yes</a:t>
                      </a:r>
                    </a:p>
                  </a:txBody>
                  <a:tcPr anchor="ctr"/>
                </a:tc>
                <a:extLst>
                  <a:ext uri="{0D108BD9-81ED-4DB2-BD59-A6C34878D82A}">
                    <a16:rowId xmlns:a16="http://schemas.microsoft.com/office/drawing/2014/main" val="2561370711"/>
                  </a:ext>
                </a:extLst>
              </a:tr>
              <a:tr h="1105558">
                <a:tc>
                  <a:txBody>
                    <a:bodyPr/>
                    <a:lstStyle/>
                    <a:p>
                      <a:pPr algn="ctr"/>
                      <a:r>
                        <a:rPr lang="en-IN" sz="2800" dirty="0">
                          <a:latin typeface="Times New Roman" panose="02020603050405020304" pitchFamily="18" charset="0"/>
                          <a:cs typeface="Times New Roman" panose="02020603050405020304" pitchFamily="18" charset="0"/>
                        </a:rPr>
                        <a:t>State Wise Promotions</a:t>
                      </a:r>
                    </a:p>
                  </a:txBody>
                  <a:tcPr anchor="ctr"/>
                </a:tc>
                <a:tc>
                  <a:txBody>
                    <a:bodyPr/>
                    <a:lstStyle/>
                    <a:p>
                      <a:pPr algn="ctr"/>
                      <a:r>
                        <a:rPr lang="en-IN" sz="2800" dirty="0">
                          <a:latin typeface="Times New Roman" panose="02020603050405020304" pitchFamily="18" charset="0"/>
                          <a:cs typeface="Times New Roman" panose="02020603050405020304" pitchFamily="18" charset="0"/>
                        </a:rPr>
                        <a:t>Yes</a:t>
                      </a:r>
                    </a:p>
                  </a:txBody>
                  <a:tcPr anchor="ctr"/>
                </a:tc>
                <a:tc>
                  <a:txBody>
                    <a:bodyPr/>
                    <a:lstStyle/>
                    <a:p>
                      <a:pPr algn="ctr"/>
                      <a:r>
                        <a:rPr lang="en-IN" sz="2800" dirty="0">
                          <a:latin typeface="Times New Roman" panose="02020603050405020304" pitchFamily="18" charset="0"/>
                          <a:cs typeface="Times New Roman" panose="02020603050405020304" pitchFamily="18" charset="0"/>
                        </a:rPr>
                        <a:t>No</a:t>
                      </a:r>
                    </a:p>
                  </a:txBody>
                  <a:tcPr anchor="ctr"/>
                </a:tc>
                <a:tc>
                  <a:txBody>
                    <a:bodyPr/>
                    <a:lstStyle/>
                    <a:p>
                      <a:pPr algn="ctr"/>
                      <a:r>
                        <a:rPr lang="en-IN" sz="2800" dirty="0">
                          <a:latin typeface="Times New Roman" panose="02020603050405020304" pitchFamily="18" charset="0"/>
                          <a:cs typeface="Times New Roman" panose="02020603050405020304" pitchFamily="18" charset="0"/>
                        </a:rPr>
                        <a:t>No</a:t>
                      </a:r>
                    </a:p>
                  </a:txBody>
                  <a:tcPr anchor="ctr"/>
                </a:tc>
                <a:tc>
                  <a:txBody>
                    <a:bodyPr/>
                    <a:lstStyle/>
                    <a:p>
                      <a:pPr algn="ctr"/>
                      <a:r>
                        <a:rPr lang="en-IN" sz="2800" dirty="0">
                          <a:latin typeface="Times New Roman" panose="02020603050405020304" pitchFamily="18" charset="0"/>
                          <a:cs typeface="Times New Roman" panose="02020603050405020304" pitchFamily="18" charset="0"/>
                        </a:rPr>
                        <a:t>No</a:t>
                      </a:r>
                    </a:p>
                  </a:txBody>
                  <a:tcPr anchor="ctr"/>
                </a:tc>
                <a:extLst>
                  <a:ext uri="{0D108BD9-81ED-4DB2-BD59-A6C34878D82A}">
                    <a16:rowId xmlns:a16="http://schemas.microsoft.com/office/drawing/2014/main" val="112122573"/>
                  </a:ext>
                </a:extLst>
              </a:tr>
              <a:tr h="1105558">
                <a:tc>
                  <a:txBody>
                    <a:bodyPr/>
                    <a:lstStyle/>
                    <a:p>
                      <a:pPr algn="ctr"/>
                      <a:r>
                        <a:rPr lang="en-IN" sz="2800" dirty="0">
                          <a:latin typeface="Times New Roman" panose="02020603050405020304" pitchFamily="18" charset="0"/>
                          <a:cs typeface="Times New Roman" panose="02020603050405020304" pitchFamily="18" charset="0"/>
                        </a:rPr>
                        <a:t>Global Reach</a:t>
                      </a:r>
                    </a:p>
                  </a:txBody>
                  <a:tcPr anchor="ctr"/>
                </a:tc>
                <a:tc>
                  <a:txBody>
                    <a:bodyPr/>
                    <a:lstStyle/>
                    <a:p>
                      <a:pPr algn="ctr"/>
                      <a:r>
                        <a:rPr lang="en-IN" sz="2800" dirty="0">
                          <a:latin typeface="Times New Roman" panose="02020603050405020304" pitchFamily="18" charset="0"/>
                          <a:cs typeface="Times New Roman" panose="02020603050405020304" pitchFamily="18" charset="0"/>
                        </a:rPr>
                        <a:t>Yes</a:t>
                      </a:r>
                    </a:p>
                  </a:txBody>
                  <a:tcPr anchor="ctr"/>
                </a:tc>
                <a:tc>
                  <a:txBody>
                    <a:bodyPr/>
                    <a:lstStyle/>
                    <a:p>
                      <a:pPr algn="ctr"/>
                      <a:r>
                        <a:rPr lang="en-IN" sz="2800" dirty="0">
                          <a:latin typeface="Times New Roman" panose="02020603050405020304" pitchFamily="18" charset="0"/>
                          <a:cs typeface="Times New Roman" panose="02020603050405020304" pitchFamily="18" charset="0"/>
                        </a:rPr>
                        <a:t>Yes</a:t>
                      </a:r>
                    </a:p>
                  </a:txBody>
                  <a:tcPr anchor="ctr"/>
                </a:tc>
                <a:tc>
                  <a:txBody>
                    <a:bodyPr/>
                    <a:lstStyle/>
                    <a:p>
                      <a:pPr algn="ctr"/>
                      <a:r>
                        <a:rPr lang="en-IN" sz="2800" dirty="0">
                          <a:latin typeface="Times New Roman" panose="02020603050405020304" pitchFamily="18" charset="0"/>
                          <a:cs typeface="Times New Roman" panose="02020603050405020304" pitchFamily="18" charset="0"/>
                        </a:rPr>
                        <a:t>Yes</a:t>
                      </a:r>
                    </a:p>
                  </a:txBody>
                  <a:tcPr anchor="ctr"/>
                </a:tc>
                <a:tc>
                  <a:txBody>
                    <a:bodyPr/>
                    <a:lstStyle/>
                    <a:p>
                      <a:pPr algn="ctr"/>
                      <a:r>
                        <a:rPr lang="en-IN" sz="2800" dirty="0">
                          <a:latin typeface="Times New Roman" panose="02020603050405020304" pitchFamily="18" charset="0"/>
                          <a:cs typeface="Times New Roman" panose="02020603050405020304" pitchFamily="18" charset="0"/>
                        </a:rPr>
                        <a:t>Yes</a:t>
                      </a:r>
                    </a:p>
                  </a:txBody>
                  <a:tcPr anchor="ctr"/>
                </a:tc>
                <a:extLst>
                  <a:ext uri="{0D108BD9-81ED-4DB2-BD59-A6C34878D82A}">
                    <a16:rowId xmlns:a16="http://schemas.microsoft.com/office/drawing/2014/main" val="1274319070"/>
                  </a:ext>
                </a:extLst>
              </a:tr>
              <a:tr h="1105558">
                <a:tc>
                  <a:txBody>
                    <a:bodyPr/>
                    <a:lstStyle/>
                    <a:p>
                      <a:pPr algn="ctr"/>
                      <a:r>
                        <a:rPr lang="en-IN" sz="2800" dirty="0">
                          <a:latin typeface="Times New Roman" panose="02020603050405020304" pitchFamily="18" charset="0"/>
                          <a:cs typeface="Times New Roman" panose="02020603050405020304" pitchFamily="18" charset="0"/>
                        </a:rPr>
                        <a:t>Fair Artisan Payment</a:t>
                      </a:r>
                    </a:p>
                  </a:txBody>
                  <a:tcPr anchor="ctr"/>
                </a:tc>
                <a:tc>
                  <a:txBody>
                    <a:bodyPr/>
                    <a:lstStyle/>
                    <a:p>
                      <a:pPr algn="ctr"/>
                      <a:r>
                        <a:rPr lang="en-IN" sz="2800" dirty="0">
                          <a:latin typeface="Times New Roman" panose="02020603050405020304" pitchFamily="18" charset="0"/>
                          <a:cs typeface="Times New Roman" panose="02020603050405020304" pitchFamily="18" charset="0"/>
                        </a:rPr>
                        <a:t>Directly Visible to customers</a:t>
                      </a:r>
                    </a:p>
                  </a:txBody>
                  <a:tcPr anchor="ctr"/>
                </a:tc>
                <a:tc>
                  <a:txBody>
                    <a:bodyPr/>
                    <a:lstStyle/>
                    <a:p>
                      <a:pPr algn="ctr"/>
                      <a:r>
                        <a:rPr lang="en-IN" sz="2800" dirty="0">
                          <a:latin typeface="Times New Roman" panose="02020603050405020304" pitchFamily="18" charset="0"/>
                          <a:cs typeface="Times New Roman" panose="02020603050405020304" pitchFamily="18" charset="0"/>
                        </a:rPr>
                        <a:t>Indirect</a:t>
                      </a:r>
                    </a:p>
                  </a:txBody>
                  <a:tcPr anchor="ctr"/>
                </a:tc>
                <a:tc>
                  <a:txBody>
                    <a:bodyPr/>
                    <a:lstStyle/>
                    <a:p>
                      <a:pPr algn="ctr"/>
                      <a:r>
                        <a:rPr lang="en-IN" sz="2800" dirty="0">
                          <a:latin typeface="Times New Roman" panose="02020603050405020304" pitchFamily="18" charset="0"/>
                          <a:cs typeface="Times New Roman" panose="02020603050405020304" pitchFamily="18" charset="0"/>
                        </a:rPr>
                        <a:t>Indirect</a:t>
                      </a:r>
                    </a:p>
                  </a:txBody>
                  <a:tcPr anchor="ctr"/>
                </a:tc>
                <a:tc>
                  <a:txBody>
                    <a:bodyPr/>
                    <a:lstStyle/>
                    <a:p>
                      <a:pPr algn="ctr"/>
                      <a:r>
                        <a:rPr lang="en-IN" sz="2800" dirty="0">
                          <a:latin typeface="Times New Roman" panose="02020603050405020304" pitchFamily="18" charset="0"/>
                          <a:cs typeface="Times New Roman" panose="02020603050405020304" pitchFamily="18" charset="0"/>
                        </a:rPr>
                        <a:t>Direct but no Transparency</a:t>
                      </a:r>
                    </a:p>
                  </a:txBody>
                  <a:tcPr anchor="ctr"/>
                </a:tc>
                <a:extLst>
                  <a:ext uri="{0D108BD9-81ED-4DB2-BD59-A6C34878D82A}">
                    <a16:rowId xmlns:a16="http://schemas.microsoft.com/office/drawing/2014/main" val="711445363"/>
                  </a:ext>
                </a:extLst>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DED2BD"/>
        </a:solidFill>
        <a:effectLst/>
      </p:bgPr>
    </p:bg>
    <p:spTree>
      <p:nvGrpSpPr>
        <p:cNvPr id="1" name="">
          <a:extLst>
            <a:ext uri="{FF2B5EF4-FFF2-40B4-BE49-F238E27FC236}">
              <a16:creationId xmlns:a16="http://schemas.microsoft.com/office/drawing/2014/main" id="{C4C7CE2F-DE76-5F0A-72AA-1A8C1BC044D2}"/>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F974A654-9508-284A-F0CB-592B3007A808}"/>
              </a:ext>
            </a:extLst>
          </p:cNvPr>
          <p:cNvSpPr/>
          <p:nvPr/>
        </p:nvSpPr>
        <p:spPr>
          <a:xfrm>
            <a:off x="-7391400" y="0"/>
            <a:ext cx="10287000" cy="10287000"/>
          </a:xfrm>
          <a:custGeom>
            <a:avLst/>
            <a:gdLst/>
            <a:ahLst/>
            <a:cxnLst/>
            <a:rect l="l" t="t" r="r" b="b"/>
            <a:pathLst>
              <a:path w="10287000" h="10287000">
                <a:moveTo>
                  <a:pt x="0" y="0"/>
                </a:moveTo>
                <a:lnTo>
                  <a:pt x="10287000" y="0"/>
                </a:lnTo>
                <a:lnTo>
                  <a:pt x="10287000" y="10287000"/>
                </a:lnTo>
                <a:lnTo>
                  <a:pt x="0" y="10287000"/>
                </a:lnTo>
                <a:lnTo>
                  <a:pt x="0" y="0"/>
                </a:lnTo>
                <a:close/>
              </a:path>
            </a:pathLst>
          </a:custGeom>
          <a:blipFill>
            <a:blip r:embed="rId2">
              <a:alphaModFix amt="1749"/>
              <a:extLst>
                <a:ext uri="{96DAC541-7B7A-43D3-8B79-37D633B846F1}">
                  <asvg:svgBlip xmlns:asvg="http://schemas.microsoft.com/office/drawing/2016/SVG/main" r:embed="rId3"/>
                </a:ext>
              </a:extLst>
            </a:blip>
            <a:stretch>
              <a:fillRect/>
            </a:stretch>
          </a:blipFill>
        </p:spPr>
      </p:sp>
      <p:sp>
        <p:nvSpPr>
          <p:cNvPr id="3" name="Freeform 3">
            <a:extLst>
              <a:ext uri="{FF2B5EF4-FFF2-40B4-BE49-F238E27FC236}">
                <a16:creationId xmlns:a16="http://schemas.microsoft.com/office/drawing/2014/main" id="{90FDF6CC-54DB-09B3-1628-7E34DC455E7D}"/>
              </a:ext>
            </a:extLst>
          </p:cNvPr>
          <p:cNvSpPr/>
          <p:nvPr/>
        </p:nvSpPr>
        <p:spPr>
          <a:xfrm>
            <a:off x="9367426" y="1028700"/>
            <a:ext cx="10287000" cy="10287000"/>
          </a:xfrm>
          <a:custGeom>
            <a:avLst/>
            <a:gdLst/>
            <a:ahLst/>
            <a:cxnLst/>
            <a:rect l="l" t="t" r="r" b="b"/>
            <a:pathLst>
              <a:path w="10287000" h="10287000">
                <a:moveTo>
                  <a:pt x="0" y="0"/>
                </a:moveTo>
                <a:lnTo>
                  <a:pt x="10287000" y="0"/>
                </a:lnTo>
                <a:lnTo>
                  <a:pt x="10287000" y="10287000"/>
                </a:lnTo>
                <a:lnTo>
                  <a:pt x="0" y="10287000"/>
                </a:lnTo>
                <a:lnTo>
                  <a:pt x="0" y="0"/>
                </a:lnTo>
                <a:close/>
              </a:path>
            </a:pathLst>
          </a:custGeom>
          <a:blipFill>
            <a:blip r:embed="rId2">
              <a:alphaModFix amt="1749"/>
              <a:extLst>
                <a:ext uri="{96DAC541-7B7A-43D3-8B79-37D633B846F1}">
                  <asvg:svgBlip xmlns:asvg="http://schemas.microsoft.com/office/drawing/2016/SVG/main" r:embed="rId3"/>
                </a:ext>
              </a:extLst>
            </a:blip>
            <a:stretch>
              <a:fillRect/>
            </a:stretch>
          </a:blipFill>
        </p:spPr>
      </p:sp>
      <p:sp>
        <p:nvSpPr>
          <p:cNvPr id="5" name="TextBox 5">
            <a:extLst>
              <a:ext uri="{FF2B5EF4-FFF2-40B4-BE49-F238E27FC236}">
                <a16:creationId xmlns:a16="http://schemas.microsoft.com/office/drawing/2014/main" id="{9E0DDB5F-6CDC-8FD1-A0D0-0634EB3E057D}"/>
              </a:ext>
            </a:extLst>
          </p:cNvPr>
          <p:cNvSpPr txBox="1"/>
          <p:nvPr/>
        </p:nvSpPr>
        <p:spPr>
          <a:xfrm>
            <a:off x="609600" y="667702"/>
            <a:ext cx="10803514" cy="693716"/>
          </a:xfrm>
          <a:prstGeom prst="rect">
            <a:avLst/>
          </a:prstGeom>
        </p:spPr>
        <p:txBody>
          <a:bodyPr lIns="0" tIns="0" rIns="0" bIns="0" rtlCol="0" anchor="t">
            <a:spAutoFit/>
          </a:bodyPr>
          <a:lstStyle/>
          <a:p>
            <a:pPr algn="l">
              <a:lnSpc>
                <a:spcPts val="5880"/>
              </a:lnSpc>
              <a:spcBef>
                <a:spcPct val="0"/>
              </a:spcBef>
            </a:pPr>
            <a:r>
              <a:rPr lang="en-US" sz="4200" b="1" dirty="0">
                <a:solidFill>
                  <a:srgbClr val="000000"/>
                </a:solidFill>
                <a:latin typeface="Times New Roman" panose="02020603050405020304" pitchFamily="18" charset="0"/>
                <a:ea typeface="League Spartan"/>
                <a:cs typeface="Times New Roman" panose="02020603050405020304" pitchFamily="18" charset="0"/>
                <a:sym typeface="League Spartan"/>
              </a:rPr>
              <a:t>Business Model</a:t>
            </a:r>
          </a:p>
        </p:txBody>
      </p:sp>
      <p:graphicFrame>
        <p:nvGraphicFramePr>
          <p:cNvPr id="6" name="Table 5">
            <a:extLst>
              <a:ext uri="{FF2B5EF4-FFF2-40B4-BE49-F238E27FC236}">
                <a16:creationId xmlns:a16="http://schemas.microsoft.com/office/drawing/2014/main" id="{64C22280-BE1F-8322-4E05-5442E5FDD1BB}"/>
              </a:ext>
            </a:extLst>
          </p:cNvPr>
          <p:cNvGraphicFramePr>
            <a:graphicFrameLocks noGrp="1"/>
          </p:cNvGraphicFramePr>
          <p:nvPr>
            <p:extLst>
              <p:ext uri="{D42A27DB-BD31-4B8C-83A1-F6EECF244321}">
                <p14:modId xmlns:p14="http://schemas.microsoft.com/office/powerpoint/2010/main" val="1135955207"/>
              </p:ext>
            </p:extLst>
          </p:nvPr>
        </p:nvGraphicFramePr>
        <p:xfrm>
          <a:off x="1905000" y="1807447"/>
          <a:ext cx="15163800" cy="7935687"/>
        </p:xfrm>
        <a:graphic>
          <a:graphicData uri="http://schemas.openxmlformats.org/drawingml/2006/table">
            <a:tbl>
              <a:tblPr firstRow="1" bandRow="1">
                <a:tableStyleId>{616DA210-FB5B-4158-B5E0-FEB733F419BA}</a:tableStyleId>
              </a:tblPr>
              <a:tblGrid>
                <a:gridCol w="5486400">
                  <a:extLst>
                    <a:ext uri="{9D8B030D-6E8A-4147-A177-3AD203B41FA5}">
                      <a16:colId xmlns:a16="http://schemas.microsoft.com/office/drawing/2014/main" val="2543457451"/>
                    </a:ext>
                  </a:extLst>
                </a:gridCol>
                <a:gridCol w="9677400">
                  <a:extLst>
                    <a:ext uri="{9D8B030D-6E8A-4147-A177-3AD203B41FA5}">
                      <a16:colId xmlns:a16="http://schemas.microsoft.com/office/drawing/2014/main" val="1306570105"/>
                    </a:ext>
                  </a:extLst>
                </a:gridCol>
              </a:tblGrid>
              <a:tr h="473948">
                <a:tc>
                  <a:txBody>
                    <a:bodyPr/>
                    <a:lstStyle/>
                    <a:p>
                      <a:pPr algn="ctr">
                        <a:lnSpc>
                          <a:spcPct val="115000"/>
                        </a:lnSpc>
                        <a:spcAft>
                          <a:spcPts val="800"/>
                        </a:spcAft>
                        <a:buNone/>
                      </a:pPr>
                      <a:r>
                        <a:rPr lang="en-IN" sz="2800" b="1" kern="100" dirty="0">
                          <a:effectLst/>
                          <a:latin typeface="Times New Roman" panose="02020603050405020304" pitchFamily="18" charset="0"/>
                          <a:ea typeface="Calibri" panose="020F0502020204030204" pitchFamily="34" charset="0"/>
                          <a:cs typeface="Times New Roman" panose="02020603050405020304" pitchFamily="18" charset="0"/>
                        </a:rPr>
                        <a:t>Component</a:t>
                      </a:r>
                      <a:endParaRPr lang="en-IN" sz="28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9525" marR="9525" marT="9525" marB="9525" anchor="ctr"/>
                </a:tc>
                <a:tc>
                  <a:txBody>
                    <a:bodyPr/>
                    <a:lstStyle/>
                    <a:p>
                      <a:pPr algn="ctr">
                        <a:lnSpc>
                          <a:spcPct val="115000"/>
                        </a:lnSpc>
                        <a:spcAft>
                          <a:spcPts val="800"/>
                        </a:spcAft>
                        <a:buNone/>
                      </a:pPr>
                      <a:r>
                        <a:rPr lang="en-IN" sz="2800" b="1" kern="100">
                          <a:effectLst/>
                          <a:latin typeface="Times New Roman" panose="02020603050405020304" pitchFamily="18" charset="0"/>
                          <a:ea typeface="Calibri" panose="020F0502020204030204" pitchFamily="34" charset="0"/>
                          <a:cs typeface="Times New Roman" panose="02020603050405020304" pitchFamily="18" charset="0"/>
                        </a:rPr>
                        <a:t>Details</a:t>
                      </a:r>
                      <a:endParaRPr lang="en-IN" sz="28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9525" marR="9525" marT="9525" marB="9525" anchor="ctr"/>
                </a:tc>
                <a:extLst>
                  <a:ext uri="{0D108BD9-81ED-4DB2-BD59-A6C34878D82A}">
                    <a16:rowId xmlns:a16="http://schemas.microsoft.com/office/drawing/2014/main" val="3623512480"/>
                  </a:ext>
                </a:extLst>
              </a:tr>
              <a:tr h="1258046">
                <a:tc>
                  <a:txBody>
                    <a:bodyPr/>
                    <a:lstStyle/>
                    <a:p>
                      <a:pPr algn="ctr">
                        <a:lnSpc>
                          <a:spcPct val="115000"/>
                        </a:lnSpc>
                        <a:spcAft>
                          <a:spcPts val="800"/>
                        </a:spcAft>
                        <a:buNone/>
                      </a:pPr>
                      <a:r>
                        <a:rPr lang="en-IN" sz="2800" b="1" kern="100">
                          <a:effectLst/>
                          <a:latin typeface="Times New Roman" panose="02020603050405020304" pitchFamily="18" charset="0"/>
                          <a:ea typeface="Calibri" panose="020F0502020204030204" pitchFamily="34" charset="0"/>
                          <a:cs typeface="Times New Roman" panose="02020603050405020304" pitchFamily="18" charset="0"/>
                        </a:rPr>
                        <a:t>Value Proposition</a:t>
                      </a:r>
                      <a:endParaRPr lang="en-IN" sz="28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9525" marR="9525" marT="9525" marB="9525" anchor="ctr"/>
                </a:tc>
                <a:tc>
                  <a:txBody>
                    <a:bodyPr/>
                    <a:lstStyle/>
                    <a:p>
                      <a:pPr algn="ctr">
                        <a:lnSpc>
                          <a:spcPct val="115000"/>
                        </a:lnSpc>
                        <a:spcAft>
                          <a:spcPts val="800"/>
                        </a:spcAft>
                        <a:buNone/>
                      </a:pPr>
                      <a:r>
                        <a:rPr lang="en-IN" sz="2800" kern="100" dirty="0">
                          <a:effectLst/>
                          <a:latin typeface="Times New Roman" panose="02020603050405020304" pitchFamily="18" charset="0"/>
                          <a:ea typeface="Calibri" panose="020F0502020204030204" pitchFamily="34" charset="0"/>
                          <a:cs typeface="Times New Roman" panose="02020603050405020304" pitchFamily="18" charset="0"/>
                        </a:rPr>
                        <a:t>A one-stop marketplace for Indian traditional art, ensuring authenticity, transparency, and fair artisan compensation.</a:t>
                      </a:r>
                    </a:p>
                  </a:txBody>
                  <a:tcPr marL="9525" marR="9525" marT="9525" marB="9525" anchor="ctr"/>
                </a:tc>
                <a:extLst>
                  <a:ext uri="{0D108BD9-81ED-4DB2-BD59-A6C34878D82A}">
                    <a16:rowId xmlns:a16="http://schemas.microsoft.com/office/drawing/2014/main" val="2572790665"/>
                  </a:ext>
                </a:extLst>
              </a:tr>
              <a:tr h="1258046">
                <a:tc>
                  <a:txBody>
                    <a:bodyPr/>
                    <a:lstStyle/>
                    <a:p>
                      <a:pPr algn="ctr">
                        <a:lnSpc>
                          <a:spcPct val="115000"/>
                        </a:lnSpc>
                        <a:spcAft>
                          <a:spcPts val="800"/>
                        </a:spcAft>
                        <a:buNone/>
                      </a:pPr>
                      <a:r>
                        <a:rPr lang="en-IN" sz="2800" b="1" kern="100">
                          <a:effectLst/>
                          <a:latin typeface="Times New Roman" panose="02020603050405020304" pitchFamily="18" charset="0"/>
                          <a:ea typeface="Calibri" panose="020F0502020204030204" pitchFamily="34" charset="0"/>
                          <a:cs typeface="Times New Roman" panose="02020603050405020304" pitchFamily="18" charset="0"/>
                        </a:rPr>
                        <a:t>Customer Segments</a:t>
                      </a:r>
                      <a:endParaRPr lang="en-IN" sz="28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9525" marR="9525" marT="9525" marB="9525" anchor="ctr"/>
                </a:tc>
                <a:tc>
                  <a:txBody>
                    <a:bodyPr/>
                    <a:lstStyle/>
                    <a:p>
                      <a:pPr algn="ctr">
                        <a:lnSpc>
                          <a:spcPct val="115000"/>
                        </a:lnSpc>
                        <a:spcAft>
                          <a:spcPts val="800"/>
                        </a:spcAft>
                        <a:buNone/>
                      </a:pPr>
                      <a:r>
                        <a:rPr lang="en-IN" sz="2800" kern="100" dirty="0">
                          <a:effectLst/>
                          <a:latin typeface="Times New Roman" panose="02020603050405020304" pitchFamily="18" charset="0"/>
                          <a:ea typeface="Calibri" panose="020F0502020204030204" pitchFamily="34" charset="0"/>
                          <a:cs typeface="Times New Roman" panose="02020603050405020304" pitchFamily="18" charset="0"/>
                        </a:rPr>
                        <a:t>Art enthusiasts, collectors, home decorators, NRIs, tourists, and people looking for ethnic gifts.</a:t>
                      </a:r>
                    </a:p>
                  </a:txBody>
                  <a:tcPr marL="9525" marR="9525" marT="9525" marB="9525" anchor="ctr"/>
                </a:tc>
                <a:extLst>
                  <a:ext uri="{0D108BD9-81ED-4DB2-BD59-A6C34878D82A}">
                    <a16:rowId xmlns:a16="http://schemas.microsoft.com/office/drawing/2014/main" val="1072240840"/>
                  </a:ext>
                </a:extLst>
              </a:tr>
              <a:tr h="1258046">
                <a:tc>
                  <a:txBody>
                    <a:bodyPr/>
                    <a:lstStyle/>
                    <a:p>
                      <a:pPr algn="ctr">
                        <a:lnSpc>
                          <a:spcPct val="115000"/>
                        </a:lnSpc>
                        <a:spcAft>
                          <a:spcPts val="800"/>
                        </a:spcAft>
                        <a:buNone/>
                      </a:pPr>
                      <a:r>
                        <a:rPr lang="en-IN" sz="2800" b="1" kern="100" dirty="0">
                          <a:effectLst/>
                          <a:latin typeface="Times New Roman" panose="02020603050405020304" pitchFamily="18" charset="0"/>
                          <a:ea typeface="Calibri" panose="020F0502020204030204" pitchFamily="34" charset="0"/>
                          <a:cs typeface="Times New Roman" panose="02020603050405020304" pitchFamily="18" charset="0"/>
                        </a:rPr>
                        <a:t>Key Partners</a:t>
                      </a:r>
                      <a:endParaRPr lang="en-IN" sz="28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9525" marR="9525" marT="9525" marB="9525" anchor="ctr"/>
                </a:tc>
                <a:tc>
                  <a:txBody>
                    <a:bodyPr/>
                    <a:lstStyle/>
                    <a:p>
                      <a:pPr algn="ctr">
                        <a:lnSpc>
                          <a:spcPct val="115000"/>
                        </a:lnSpc>
                        <a:spcAft>
                          <a:spcPts val="800"/>
                        </a:spcAft>
                        <a:buNone/>
                      </a:pPr>
                      <a:r>
                        <a:rPr lang="en-IN" sz="2800" kern="100">
                          <a:effectLst/>
                          <a:latin typeface="Times New Roman" panose="02020603050405020304" pitchFamily="18" charset="0"/>
                          <a:ea typeface="Calibri" panose="020F0502020204030204" pitchFamily="34" charset="0"/>
                          <a:cs typeface="Times New Roman" panose="02020603050405020304" pitchFamily="18" charset="0"/>
                        </a:rPr>
                        <a:t>Local artisan websites, cultural organizations, logistics providers, government handicraft initiatives (TRIFED, KVIC, etc.).</a:t>
                      </a:r>
                    </a:p>
                  </a:txBody>
                  <a:tcPr marL="9525" marR="9525" marT="9525" marB="9525" anchor="ctr"/>
                </a:tc>
                <a:extLst>
                  <a:ext uri="{0D108BD9-81ED-4DB2-BD59-A6C34878D82A}">
                    <a16:rowId xmlns:a16="http://schemas.microsoft.com/office/drawing/2014/main" val="2561370711"/>
                  </a:ext>
                </a:extLst>
              </a:tr>
              <a:tr h="1258046">
                <a:tc>
                  <a:txBody>
                    <a:bodyPr/>
                    <a:lstStyle/>
                    <a:p>
                      <a:pPr algn="ctr">
                        <a:lnSpc>
                          <a:spcPct val="115000"/>
                        </a:lnSpc>
                        <a:spcAft>
                          <a:spcPts val="800"/>
                        </a:spcAft>
                        <a:buNone/>
                      </a:pPr>
                      <a:r>
                        <a:rPr lang="en-IN" sz="2800" b="1" kern="100">
                          <a:effectLst/>
                          <a:latin typeface="Times New Roman" panose="02020603050405020304" pitchFamily="18" charset="0"/>
                          <a:ea typeface="Calibri" panose="020F0502020204030204" pitchFamily="34" charset="0"/>
                          <a:cs typeface="Times New Roman" panose="02020603050405020304" pitchFamily="18" charset="0"/>
                        </a:rPr>
                        <a:t>Revenue Streams</a:t>
                      </a:r>
                      <a:endParaRPr lang="en-IN" sz="28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9525" marR="9525" marT="9525" marB="9525" anchor="ctr"/>
                </a:tc>
                <a:tc>
                  <a:txBody>
                    <a:bodyPr/>
                    <a:lstStyle/>
                    <a:p>
                      <a:pPr algn="ctr">
                        <a:lnSpc>
                          <a:spcPct val="115000"/>
                        </a:lnSpc>
                        <a:spcAft>
                          <a:spcPts val="800"/>
                        </a:spcAft>
                        <a:buNone/>
                      </a:pPr>
                      <a:r>
                        <a:rPr lang="en-IN" sz="2800" kern="100" dirty="0">
                          <a:effectLst/>
                          <a:latin typeface="Times New Roman" panose="02020603050405020304" pitchFamily="18" charset="0"/>
                          <a:ea typeface="Calibri" panose="020F0502020204030204" pitchFamily="34" charset="0"/>
                          <a:cs typeface="Times New Roman" panose="02020603050405020304" pitchFamily="18" charset="0"/>
                        </a:rPr>
                        <a:t>Platform commission (10-20%), promotional fees from vendors, premium artisan features, corporate gifting services.</a:t>
                      </a:r>
                    </a:p>
                  </a:txBody>
                  <a:tcPr marL="9525" marR="9525" marT="9525" marB="9525" anchor="ctr"/>
                </a:tc>
                <a:extLst>
                  <a:ext uri="{0D108BD9-81ED-4DB2-BD59-A6C34878D82A}">
                    <a16:rowId xmlns:a16="http://schemas.microsoft.com/office/drawing/2014/main" val="112122573"/>
                  </a:ext>
                </a:extLst>
              </a:tr>
              <a:tr h="1468419">
                <a:tc>
                  <a:txBody>
                    <a:bodyPr/>
                    <a:lstStyle/>
                    <a:p>
                      <a:pPr algn="ctr">
                        <a:lnSpc>
                          <a:spcPct val="115000"/>
                        </a:lnSpc>
                        <a:spcAft>
                          <a:spcPts val="800"/>
                        </a:spcAft>
                        <a:buNone/>
                      </a:pPr>
                      <a:r>
                        <a:rPr lang="en-IN" sz="2800" b="1" kern="100">
                          <a:effectLst/>
                          <a:latin typeface="Times New Roman" panose="02020603050405020304" pitchFamily="18" charset="0"/>
                          <a:ea typeface="Calibri" panose="020F0502020204030204" pitchFamily="34" charset="0"/>
                          <a:cs typeface="Times New Roman" panose="02020603050405020304" pitchFamily="18" charset="0"/>
                        </a:rPr>
                        <a:t>Key Activities</a:t>
                      </a:r>
                      <a:endParaRPr lang="en-IN" sz="28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9525" marR="9525" marT="9525" marB="9525" anchor="ctr"/>
                </a:tc>
                <a:tc>
                  <a:txBody>
                    <a:bodyPr/>
                    <a:lstStyle/>
                    <a:p>
                      <a:pPr algn="ctr">
                        <a:lnSpc>
                          <a:spcPct val="115000"/>
                        </a:lnSpc>
                        <a:spcAft>
                          <a:spcPts val="800"/>
                        </a:spcAft>
                        <a:buNone/>
                      </a:pPr>
                      <a:r>
                        <a:rPr lang="en-IN" sz="2800" kern="100">
                          <a:effectLst/>
                          <a:latin typeface="Times New Roman" panose="02020603050405020304" pitchFamily="18" charset="0"/>
                          <a:ea typeface="Calibri" panose="020F0502020204030204" pitchFamily="34" charset="0"/>
                          <a:cs typeface="Times New Roman" panose="02020603050405020304" pitchFamily="18" charset="0"/>
                        </a:rPr>
                        <a:t>Platform development, artist verification, marketing, partnership expansion, order tracking integration.</a:t>
                      </a:r>
                    </a:p>
                  </a:txBody>
                  <a:tcPr marL="9525" marR="9525" marT="9525" marB="9525" anchor="ctr"/>
                </a:tc>
                <a:extLst>
                  <a:ext uri="{0D108BD9-81ED-4DB2-BD59-A6C34878D82A}">
                    <a16:rowId xmlns:a16="http://schemas.microsoft.com/office/drawing/2014/main" val="1274319070"/>
                  </a:ext>
                </a:extLst>
              </a:tr>
              <a:tr h="837300">
                <a:tc>
                  <a:txBody>
                    <a:bodyPr/>
                    <a:lstStyle/>
                    <a:p>
                      <a:pPr algn="ctr">
                        <a:lnSpc>
                          <a:spcPct val="115000"/>
                        </a:lnSpc>
                        <a:spcAft>
                          <a:spcPts val="800"/>
                        </a:spcAft>
                        <a:buNone/>
                      </a:pPr>
                      <a:r>
                        <a:rPr lang="en-IN" sz="2800" b="1" kern="100">
                          <a:effectLst/>
                          <a:latin typeface="Times New Roman" panose="02020603050405020304" pitchFamily="18" charset="0"/>
                          <a:ea typeface="Calibri" panose="020F0502020204030204" pitchFamily="34" charset="0"/>
                          <a:cs typeface="Times New Roman" panose="02020603050405020304" pitchFamily="18" charset="0"/>
                        </a:rPr>
                        <a:t>Cost Structure</a:t>
                      </a:r>
                      <a:endParaRPr lang="en-IN" sz="28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9525" marR="9525" marT="9525" marB="9525" anchor="ctr"/>
                </a:tc>
                <a:tc>
                  <a:txBody>
                    <a:bodyPr/>
                    <a:lstStyle/>
                    <a:p>
                      <a:pPr algn="ctr">
                        <a:lnSpc>
                          <a:spcPct val="115000"/>
                        </a:lnSpc>
                        <a:spcAft>
                          <a:spcPts val="800"/>
                        </a:spcAft>
                        <a:buNone/>
                      </a:pPr>
                      <a:r>
                        <a:rPr lang="en-IN" sz="2800" kern="100" dirty="0">
                          <a:effectLst/>
                          <a:latin typeface="Times New Roman" panose="02020603050405020304" pitchFamily="18" charset="0"/>
                          <a:ea typeface="Calibri" panose="020F0502020204030204" pitchFamily="34" charset="0"/>
                          <a:cs typeface="Times New Roman" panose="02020603050405020304" pitchFamily="18" charset="0"/>
                        </a:rPr>
                        <a:t>Website maintenance, marketing, customer support, partner onboarding.</a:t>
                      </a:r>
                    </a:p>
                  </a:txBody>
                  <a:tcPr marL="9525" marR="9525" marT="9525" marB="9525" anchor="ctr"/>
                </a:tc>
                <a:extLst>
                  <a:ext uri="{0D108BD9-81ED-4DB2-BD59-A6C34878D82A}">
                    <a16:rowId xmlns:a16="http://schemas.microsoft.com/office/drawing/2014/main" val="711445363"/>
                  </a:ext>
                </a:extLst>
              </a:tr>
            </a:tbl>
          </a:graphicData>
        </a:graphic>
      </p:graphicFrame>
    </p:spTree>
    <p:extLst>
      <p:ext uri="{BB962C8B-B14F-4D97-AF65-F5344CB8AC3E}">
        <p14:creationId xmlns:p14="http://schemas.microsoft.com/office/powerpoint/2010/main" val="187494696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174</TotalTime>
  <Words>708</Words>
  <Application>Microsoft Office PowerPoint</Application>
  <PresentationFormat>Custom</PresentationFormat>
  <Paragraphs>108</Paragraphs>
  <Slides>10</Slides>
  <Notes>1</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vt:i4>
      </vt:variant>
    </vt:vector>
  </HeadingPairs>
  <TitlesOfParts>
    <vt:vector size="17" baseType="lpstr">
      <vt:lpstr>Times New Roman</vt:lpstr>
      <vt:lpstr>Arial</vt:lpstr>
      <vt:lpstr>Kelin Eator</vt:lpstr>
      <vt:lpstr>League Spartan</vt:lpstr>
      <vt:lpstr>Calibri</vt:lpstr>
      <vt:lpstr>Times New Roman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Batik Education Presentation In Brown Beige Aesthetic Style.pptx</dc:title>
  <dc:creator>Puvvada Vamsidhar</dc:creator>
  <cp:lastModifiedBy>Puvvada Vamsidhar</cp:lastModifiedBy>
  <cp:revision>2</cp:revision>
  <dcterms:created xsi:type="dcterms:W3CDTF">2006-08-16T00:00:00Z</dcterms:created>
  <dcterms:modified xsi:type="dcterms:W3CDTF">2025-03-31T06:47:51Z</dcterms:modified>
  <dc:identifier>DAGjNAP5ZO0</dc:identifier>
</cp:coreProperties>
</file>